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7" r:id="rId2"/>
    <p:sldId id="494" r:id="rId3"/>
    <p:sldId id="300" r:id="rId4"/>
    <p:sldId id="530" r:id="rId5"/>
    <p:sldId id="347" r:id="rId6"/>
    <p:sldId id="522" r:id="rId7"/>
    <p:sldId id="260" r:id="rId8"/>
    <p:sldId id="1276" r:id="rId9"/>
    <p:sldId id="1277" r:id="rId10"/>
    <p:sldId id="270" r:id="rId11"/>
    <p:sldId id="272" r:id="rId12"/>
    <p:sldId id="503" r:id="rId13"/>
    <p:sldId id="325" r:id="rId14"/>
    <p:sldId id="326" r:id="rId15"/>
    <p:sldId id="337" r:id="rId16"/>
    <p:sldId id="1274" r:id="rId17"/>
    <p:sldId id="304" r:id="rId18"/>
    <p:sldId id="305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9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524" r:id="rId35"/>
    <p:sldId id="331" r:id="rId36"/>
    <p:sldId id="335" r:id="rId37"/>
    <p:sldId id="336" r:id="rId38"/>
    <p:sldId id="284" r:id="rId39"/>
    <p:sldId id="526" r:id="rId40"/>
    <p:sldId id="294" r:id="rId41"/>
    <p:sldId id="520" r:id="rId42"/>
    <p:sldId id="519" r:id="rId43"/>
    <p:sldId id="296" r:id="rId44"/>
    <p:sldId id="342" r:id="rId45"/>
    <p:sldId id="343" r:id="rId46"/>
    <p:sldId id="344" r:id="rId47"/>
    <p:sldId id="345" r:id="rId48"/>
    <p:sldId id="346" r:id="rId49"/>
    <p:sldId id="295" r:id="rId50"/>
    <p:sldId id="518" r:id="rId51"/>
    <p:sldId id="531" r:id="rId52"/>
    <p:sldId id="532" r:id="rId53"/>
    <p:sldId id="533" r:id="rId54"/>
    <p:sldId id="273" r:id="rId55"/>
    <p:sldId id="274" r:id="rId56"/>
    <p:sldId id="275" r:id="rId57"/>
    <p:sldId id="276" r:id="rId58"/>
    <p:sldId id="277" r:id="rId59"/>
    <p:sldId id="278" r:id="rId60"/>
    <p:sldId id="306" r:id="rId61"/>
    <p:sldId id="307" r:id="rId62"/>
    <p:sldId id="308" r:id="rId63"/>
    <p:sldId id="309" r:id="rId64"/>
    <p:sldId id="310" r:id="rId65"/>
    <p:sldId id="311" r:id="rId66"/>
    <p:sldId id="314" r:id="rId67"/>
    <p:sldId id="316" r:id="rId68"/>
    <p:sldId id="317" r:id="rId69"/>
    <p:sldId id="318" r:id="rId70"/>
    <p:sldId id="319" r:id="rId71"/>
    <p:sldId id="320" r:id="rId72"/>
    <p:sldId id="332" r:id="rId73"/>
    <p:sldId id="333" r:id="rId74"/>
    <p:sldId id="334" r:id="rId75"/>
    <p:sldId id="261" r:id="rId76"/>
    <p:sldId id="262" r:id="rId77"/>
    <p:sldId id="537" r:id="rId78"/>
    <p:sldId id="538" r:id="rId79"/>
    <p:sldId id="511" r:id="rId80"/>
    <p:sldId id="512" r:id="rId81"/>
    <p:sldId id="539" r:id="rId82"/>
    <p:sldId id="540" r:id="rId83"/>
    <p:sldId id="504" r:id="rId84"/>
    <p:sldId id="506" r:id="rId85"/>
    <p:sldId id="507" r:id="rId86"/>
    <p:sldId id="513" r:id="rId87"/>
    <p:sldId id="514" r:id="rId88"/>
    <p:sldId id="521" r:id="rId89"/>
    <p:sldId id="525" r:id="rId90"/>
    <p:sldId id="1275" r:id="rId9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FF"/>
    <a:srgbClr val="6600CC"/>
    <a:srgbClr val="FF0066"/>
    <a:srgbClr val="D13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0" autoAdjust="0"/>
    <p:restoredTop sz="94660"/>
  </p:normalViewPr>
  <p:slideViewPr>
    <p:cSldViewPr>
      <p:cViewPr varScale="1">
        <p:scale>
          <a:sx n="72" d="100"/>
          <a:sy n="72" d="100"/>
        </p:scale>
        <p:origin x="11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4A8EF-5E13-4872-8EFF-720B8264CE54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28E4E-C6D9-41D4-B45D-B024F42ECF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09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D09B-0E4D-4F22-B988-3B098686E750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75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D09B-0E4D-4F22-B988-3B098686E750}" type="slidenum">
              <a:rPr lang="it-IT" smtClean="0"/>
              <a:t>89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87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77C-8AB3-4755-BAC6-4388BEAF79ED}" type="datetime1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0531-C975-4A3D-9F8B-81BADD20CE35}" type="datetime1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8E0D-B6E1-4D6C-9BC9-764780619A6C}" type="datetime1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7759-0F50-419A-96D0-2C52428637D0}" type="datetime1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AECA-2020-4DEB-9121-71A0263E5473}" type="datetime1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E79C-28C4-461C-BCD2-F6BB28C61963}" type="datetime1">
              <a:rPr lang="it-IT" smtClean="0"/>
              <a:t>30/08/2023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FC1-6367-4713-9588-872ED5413F42}" type="datetime1">
              <a:rPr lang="it-IT" smtClean="0"/>
              <a:t>30/08/2023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C337-B4A4-4F61-91F0-DA9559D343B2}" type="datetime1">
              <a:rPr lang="it-IT" smtClean="0"/>
              <a:t>30/08/2023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D0A1-EA11-4933-A003-79B0BB715941}" type="datetime1">
              <a:rPr lang="it-IT" smtClean="0"/>
              <a:t>30/08/2023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66B8-B5A1-4B0A-9089-D3A5B8ACA74B}" type="datetime1">
              <a:rPr lang="it-IT" smtClean="0"/>
              <a:t>30/08/2023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A7-5459-4603-98BE-C5D550F3F166}" type="datetime1">
              <a:rPr lang="it-IT" smtClean="0"/>
              <a:t>30/08/2023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9F4F-D076-41D5-8488-132CC96469A2}" type="datetime1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Franco Boccia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-it.it/cultura-tecnica_scuole-medie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-it.it/cultura-tecnica_scuole-medie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t/url?sa=i&amp;rct=j&amp;q=materie+scientifiche&amp;source=images&amp;cd=&amp;docid=Kra-NMd5xgaU_M&amp;tbnid=SvIEOpTHY3C4fM:&amp;ved=0CAUQjRw&amp;url=http://corsi-lezioni-private.vivastreet.it/corsi-lezioni-private+torino/materie-scientifiche-per-universitari--test-ingresso-e-liceo/34277786&amp;ei=OFJXUfvjLcfbPJSogNgB&amp;bvm=bv.44442042,d.ZWU&amp;psig=AFQjCNEB4eA9Eodx3XQbePQd5EwsdnJpTQ&amp;ust=1364762715896527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rct=j&amp;q=materie+scientifiche&amp;source=images&amp;cd=&amp;cad=rja&amp;docid=m5SAWoxiiBYeuM&amp;tbnid=y8OfWP46gRgquM:&amp;ved=0CAUQjRw&amp;url=http://annunci.studenti.it/ravenna/lezioni-private/&amp;ei=K09XUdfCIMHAPOqLgcgJ&amp;bvm=bv.44442042,d.ZWU&amp;psig=AFQjCNEB4eA9Eodx3XQbePQd5EwsdnJpTQ&amp;ust=1364762715896527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.boccia@b-it.it" TargetMode="External"/><Relationship Id="rId2" Type="http://schemas.openxmlformats.org/officeDocument/2006/relationships/hyperlink" Target="http://www.b-it.it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it/url?sa=i&amp;rct=j&amp;q=materie+scientifiche&amp;source=images&amp;cd=&amp;cad=rja&amp;docid=lLr_gmIr1yLfMM&amp;tbnid=N3C2NFoIaEWyCM:&amp;ved=0CAUQjRw&amp;url=http://www.iomulo.com/cerca/&amp;nazione=Italia&amp;regione=LIGURIA&amp;ei=DVRXUc66Gs3EPcuCgKgJ&amp;psig=AFQjCNEB4eA9Eodx3XQbePQd5EwsdnJpTQ&amp;ust=1364762715896527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it/url?sa=i&amp;rct=j&amp;q=cervello+umano&amp;source=images&amp;cd=&amp;cad=rja&amp;docid=vRV6agVhb0CsXM&amp;tbnid=ngfnWIaB9-kJNM:&amp;ved=0CAUQjRw&amp;url=http://digilander.libero.it/Cicerone80/P_popup%20il%20cervello%20umano.htm&amp;ei=3S5bUZ7mJcXaOcqsgOgJ&amp;bvm=bv.44697112,d.ZWU&amp;psig=AFQjCNHt__psAAz0KIMQt9QEoFB2QGhigQ&amp;ust=1365016664718287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it/url?sa=i&amp;rct=j&amp;q=lavoro+industriale&amp;source=images&amp;cd=&amp;cad=rja&amp;docid=VL56sxHHNjcI_M&amp;tbnid=6y0-8ild7mQT5M:&amp;ved=0CAUQjRw&amp;url=http://www.nove.firenze.it/vediarticolo.asp?id=b2.04.18.20.13&amp;ei=7iBWUYueKsbYPamUgegC&amp;psig=AFQjCNH2zP_feYYKT3S_KRdndwammgpShw&amp;ust=1364684923970562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t/url?sa=i&amp;rct=j&amp;q=lavoro&amp;source=images&amp;cd=&amp;cad=rja&amp;docid=ELY7jVk_mWjqbM&amp;tbnid=r55plYjwjPjDAM:&amp;ved=0CAUQjRw&amp;url=http://www.biotecnologiepertutti.it/?p=909&amp;ei=XRxWUbaROoHBOMD-gMgJ&amp;bvm=bv.44442042,d.bGE&amp;psig=AFQjCNHlJXuyq70ymC3CyQEjCP408BF2Qw&amp;ust=1364684229481572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f.boccia@b-it.it" TargetMode="External"/><Relationship Id="rId2" Type="http://schemas.openxmlformats.org/officeDocument/2006/relationships/hyperlink" Target="https://www.b-it.it/cultura-tecnica_scuole-medie.html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f.boccia@b-it.it" TargetMode="External"/><Relationship Id="rId2" Type="http://schemas.openxmlformats.org/officeDocument/2006/relationships/hyperlink" Target="https://www.b-it.it/cultura-tecnica_scuole-medie.html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f.boccia@b-it.it" TargetMode="External"/><Relationship Id="rId2" Type="http://schemas.openxmlformats.org/officeDocument/2006/relationships/hyperlink" Target="https://www.b-it.it/cultura-tecnica_scuole-medie.html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f.boccia@b-it.it" TargetMode="External"/><Relationship Id="rId2" Type="http://schemas.openxmlformats.org/officeDocument/2006/relationships/hyperlink" Target="https://www.b-it.it/cultura-tecnica_scuole-medie.html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f.boccia@b-it.it" TargetMode="External"/><Relationship Id="rId2" Type="http://schemas.openxmlformats.org/officeDocument/2006/relationships/hyperlink" Target="https://www.b-it.it/cultura-tecnica_scuole-medie.html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f.boccia@b-it.it" TargetMode="External"/><Relationship Id="rId2" Type="http://schemas.openxmlformats.org/officeDocument/2006/relationships/hyperlink" Target="https://www.b-it.it/cultura-tecnica_scuole-medie.html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f.boccia@b-it.it" TargetMode="External"/><Relationship Id="rId2" Type="http://schemas.openxmlformats.org/officeDocument/2006/relationships/hyperlink" Target="https://www.b-it.it/cultura-tecnica_scuole-medie.html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-it.it/cultura-tecnica_scuole-medie.html" TargetMode="External"/><Relationship Id="rId2" Type="http://schemas.openxmlformats.org/officeDocument/2006/relationships/hyperlink" Target="mailto:f.boccia@b-it.it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-it.it/cultura-tecnica_scuole-medie.html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395536" y="620689"/>
            <a:ext cx="8352928" cy="3337343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it-IT" sz="3200" b="1" dirty="0">
                <a:solidFill>
                  <a:srgbClr val="C00000"/>
                </a:solidFill>
              </a:rPr>
            </a:br>
            <a:r>
              <a:rPr lang="it-IT" sz="3200" b="1" i="1" dirty="0">
                <a:solidFill>
                  <a:srgbClr val="0070C0"/>
                </a:solidFill>
              </a:rPr>
              <a:t>Dalla Rivoluzione Industriale … </a:t>
            </a:r>
            <a:br>
              <a:rPr lang="it-IT" sz="3200" b="1" i="1" dirty="0">
                <a:solidFill>
                  <a:srgbClr val="0070C0"/>
                </a:solidFill>
              </a:rPr>
            </a:br>
            <a:r>
              <a:rPr lang="it-IT" sz="3200" b="1" i="1" dirty="0">
                <a:solidFill>
                  <a:srgbClr val="0070C0"/>
                </a:solidFill>
              </a:rPr>
              <a:t>all’epoca digitale (e poi 4.0, 5G, </a:t>
            </a:r>
            <a:r>
              <a:rPr lang="it-IT" sz="3200" b="1" i="1" dirty="0" err="1">
                <a:solidFill>
                  <a:srgbClr val="0070C0"/>
                </a:solidFill>
              </a:rPr>
              <a:t>ecc</a:t>
            </a:r>
            <a:r>
              <a:rPr lang="it-IT" sz="3200" b="1" i="1" dirty="0">
                <a:solidFill>
                  <a:srgbClr val="0070C0"/>
                </a:solidFill>
              </a:rPr>
              <a:t>…).</a:t>
            </a:r>
            <a:br>
              <a:rPr lang="it-IT" sz="4400" b="1" dirty="0">
                <a:solidFill>
                  <a:srgbClr val="C00000"/>
                </a:solidFill>
              </a:rPr>
            </a:br>
            <a:br>
              <a:rPr lang="it-IT" sz="4400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Mancanza di Tecnici - Nuovo  lavoro ?</a:t>
            </a:r>
          </a:p>
        </p:txBody>
      </p:sp>
      <p:sp>
        <p:nvSpPr>
          <p:cNvPr id="6" name="Titolo 1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52928" cy="227927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>
              <a:defRPr/>
            </a:pPr>
            <a:r>
              <a:rPr lang="it-IT" sz="2400" b="1" i="1" dirty="0">
                <a:solidFill>
                  <a:schemeClr val="tx1"/>
                </a:solidFill>
              </a:rPr>
              <a:t>Genitori dei ragazzi Scuole secondarie 1° grado Bologna - 2023</a:t>
            </a:r>
          </a:p>
          <a:p>
            <a:pPr lvl="0">
              <a:defRPr/>
            </a:pPr>
            <a:r>
              <a:rPr lang="it-IT" sz="1800" i="1" dirty="0">
                <a:solidFill>
                  <a:schemeClr val="tx1"/>
                </a:solidFill>
              </a:rPr>
              <a:t>A cura di Franco Boccia.</a:t>
            </a:r>
          </a:p>
          <a:p>
            <a:pPr lvl="0">
              <a:defRPr/>
            </a:pPr>
            <a:r>
              <a:rPr lang="it-IT" sz="1600" i="1" dirty="0">
                <a:solidFill>
                  <a:schemeClr val="tx1"/>
                </a:solidFill>
              </a:rPr>
              <a:t>Il documento si può ritrovare col Link: </a:t>
            </a:r>
            <a:r>
              <a:rPr lang="it-IT" sz="1600" i="1" dirty="0">
                <a:solidFill>
                  <a:schemeClr val="tx1"/>
                </a:solidFill>
                <a:hlinkClick r:id="rId2"/>
              </a:rPr>
              <a:t>https://www.b-it.it/cultura-tecnica_scuole-medie.html</a:t>
            </a:r>
            <a:r>
              <a:rPr lang="it-IT" sz="1600" i="1" dirty="0">
                <a:solidFill>
                  <a:schemeClr val="tx1"/>
                </a:solidFill>
              </a:rPr>
              <a:t> </a:t>
            </a:r>
            <a:endParaRPr lang="it-IT" sz="1800" b="1" i="1" u="sng" dirty="0">
              <a:solidFill>
                <a:schemeClr val="tx1"/>
              </a:solidFill>
            </a:endParaRPr>
          </a:p>
          <a:p>
            <a:pPr lvl="0">
              <a:defRPr/>
            </a:pPr>
            <a:endParaRPr lang="it-IT" sz="1800" b="1" i="1" dirty="0">
              <a:solidFill>
                <a:schemeClr val="tx1"/>
              </a:solidFill>
            </a:endParaRPr>
          </a:p>
          <a:p>
            <a:pPr lvl="0">
              <a:defRPr/>
            </a:pPr>
            <a:endParaRPr lang="it-IT" b="1" i="1" dirty="0"/>
          </a:p>
          <a:p>
            <a:pPr lvl="0">
              <a:defRPr/>
            </a:pPr>
            <a:endParaRPr lang="it-IT" b="1" i="1" dirty="0"/>
          </a:p>
          <a:p>
            <a:endParaRPr lang="it-IT" sz="12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201" y="5156462"/>
            <a:ext cx="5982203" cy="108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260649"/>
            <a:ext cx="8147248" cy="624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2000" b="1" i="1" dirty="0"/>
              <a:t>Vediamo pure cosa si dice in giro sui </a:t>
            </a:r>
            <a:r>
              <a:rPr lang="it-IT" sz="2000" b="1" i="1" dirty="0">
                <a:solidFill>
                  <a:srgbClr val="C00000"/>
                </a:solidFill>
              </a:rPr>
              <a:t>posti di lavoro più ricercati</a:t>
            </a:r>
            <a:r>
              <a:rPr lang="it-IT" sz="2000" b="1" i="1" dirty="0"/>
              <a:t>.</a:t>
            </a:r>
          </a:p>
          <a:p>
            <a:endParaRPr lang="it-IT" dirty="0"/>
          </a:p>
          <a:p>
            <a:pPr algn="ctr"/>
            <a:r>
              <a:rPr lang="it-IT" sz="2800" b="1" dirty="0"/>
              <a:t>Estratti da Articoli precedenti e recenti per</a:t>
            </a:r>
          </a:p>
          <a:p>
            <a:pPr algn="ctr"/>
            <a:r>
              <a:rPr lang="it-IT" sz="2800" b="1" i="1" dirty="0">
                <a:solidFill>
                  <a:srgbClr val="C00000"/>
                </a:solidFill>
              </a:rPr>
              <a:t>‘Mancanza di Tecnici’.</a:t>
            </a:r>
          </a:p>
          <a:p>
            <a:endParaRPr lang="it-IT" dirty="0"/>
          </a:p>
          <a:p>
            <a:pPr algn="ctr"/>
            <a:r>
              <a:rPr lang="it-IT" sz="2400" b="1" i="1" dirty="0"/>
              <a:t>Si tratta di un lungo elenco, purtroppo</a:t>
            </a:r>
            <a:r>
              <a:rPr lang="it-IT" sz="2400" i="1" dirty="0"/>
              <a:t>. </a:t>
            </a:r>
            <a:r>
              <a:rPr lang="it-IT" sz="2400" b="1" i="1" dirty="0"/>
              <a:t>Anni 2019 – 2023.</a:t>
            </a:r>
          </a:p>
          <a:p>
            <a:pPr algn="ctr"/>
            <a:endParaRPr lang="it-IT" b="1" i="1" dirty="0"/>
          </a:p>
          <a:p>
            <a:pPr algn="ctr"/>
            <a:r>
              <a:rPr lang="it-IT" i="1" dirty="0"/>
              <a:t>Qui si vuole solo citarlo per segnalarne la divenuta grandissima importanza.</a:t>
            </a:r>
          </a:p>
          <a:p>
            <a:pPr algn="ctr"/>
            <a:r>
              <a:rPr lang="it-IT" i="1" dirty="0"/>
              <a:t>Per l’economia italiana e per i giovani che dovranno scegliere il loro mestiere</a:t>
            </a:r>
            <a:r>
              <a:rPr lang="it-IT" dirty="0"/>
              <a:t>.</a:t>
            </a:r>
          </a:p>
          <a:p>
            <a:pPr algn="ctr"/>
            <a:endParaRPr lang="it-IT" dirty="0"/>
          </a:p>
          <a:p>
            <a:pPr algn="ctr"/>
            <a:r>
              <a:rPr lang="it-IT" b="1" i="1" dirty="0"/>
              <a:t>Tutte le numerose slides con i principali estratti di articoli raccolti</a:t>
            </a:r>
          </a:p>
          <a:p>
            <a:pPr algn="ctr"/>
            <a:r>
              <a:rPr lang="it-IT" b="1" i="1" dirty="0"/>
              <a:t>sono riportate nel sito web </a:t>
            </a:r>
            <a:r>
              <a:rPr lang="it-IT" i="1" dirty="0"/>
              <a:t>a</a:t>
            </a:r>
            <a:r>
              <a:rPr lang="it-IT" sz="1800" i="1" dirty="0">
                <a:solidFill>
                  <a:schemeClr val="tx1"/>
                </a:solidFill>
              </a:rPr>
              <a:t>l link: </a:t>
            </a:r>
          </a:p>
          <a:p>
            <a:pPr algn="ctr"/>
            <a:r>
              <a:rPr lang="it-IT" sz="1800" i="1" dirty="0">
                <a:solidFill>
                  <a:schemeClr val="tx1"/>
                </a:solidFill>
                <a:hlinkClick r:id="rId2"/>
              </a:rPr>
              <a:t>https://www.b-it.it/cultura-tecnica_scuole-medie.html</a:t>
            </a:r>
            <a:endParaRPr lang="it-IT" dirty="0"/>
          </a:p>
          <a:p>
            <a:pPr algn="ctr"/>
            <a:endParaRPr lang="it-IT" b="1" i="1" dirty="0"/>
          </a:p>
          <a:p>
            <a:pPr algn="ctr"/>
            <a:r>
              <a:rPr lang="it-IT" b="1" i="1" dirty="0"/>
              <a:t>Il contenuto di tutte quelle slides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VIENE QUI SINTETIZZATO IN TRE SEGUENTI</a:t>
            </a:r>
            <a:r>
              <a:rPr lang="it-IT" b="1" i="1" dirty="0">
                <a:solidFill>
                  <a:srgbClr val="FF0000"/>
                </a:solidFill>
              </a:rPr>
              <a:t>.</a:t>
            </a:r>
          </a:p>
          <a:p>
            <a:endParaRPr lang="it-IT" dirty="0"/>
          </a:p>
          <a:p>
            <a:pPr algn="ctr"/>
            <a:r>
              <a:rPr lang="it-IT" sz="2400" b="1" i="1" dirty="0"/>
              <a:t>E visibile in dettaglio nella </a:t>
            </a:r>
            <a:r>
              <a:rPr lang="it-IT" sz="2400" b="1" i="1" dirty="0">
                <a:solidFill>
                  <a:srgbClr val="C00000"/>
                </a:solidFill>
              </a:rPr>
              <a:t>Appendice</a:t>
            </a:r>
            <a:r>
              <a:rPr lang="it-IT" sz="2400" b="1" i="1" dirty="0"/>
              <a:t> a fine Presentazione.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187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1521" y="260648"/>
            <a:ext cx="8640960" cy="6156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400" b="1" dirty="0">
              <a:latin typeface="Times New Roman"/>
            </a:endParaRPr>
          </a:p>
          <a:p>
            <a:pPr algn="ctr"/>
            <a:r>
              <a:rPr lang="it-IT" sz="1600" b="1" i="1" dirty="0">
                <a:latin typeface="Times New Roman"/>
              </a:rPr>
              <a:t>Titoli di articoli ricevuti riguardanti la Mancanza di Tecnici</a:t>
            </a:r>
            <a:r>
              <a:rPr lang="it-IT" sz="1400" b="1" dirty="0">
                <a:latin typeface="Times New Roman"/>
              </a:rPr>
              <a:t>.</a:t>
            </a:r>
          </a:p>
          <a:p>
            <a:endParaRPr lang="it-IT" sz="1400" b="1" dirty="0">
              <a:latin typeface="Times New Roman"/>
            </a:endParaRPr>
          </a:p>
          <a:p>
            <a:r>
              <a:rPr lang="it-IT" sz="1600" b="1" dirty="0">
                <a:latin typeface="Times New Roman"/>
              </a:rPr>
              <a:t>Il Sole 24 Ore - 23/07/2019 -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Quelle scelte tra figli e lavoro che frenano la crescita italiana</a:t>
            </a:r>
          </a:p>
          <a:p>
            <a:r>
              <a:rPr lang="it-IT" sz="1600" b="1" dirty="0">
                <a:latin typeface="Times New Roman"/>
              </a:rPr>
              <a:t>Lavori migliori -  13 luglio 2019 -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Università, ecco le lauree che fanno trovare lavoro. Le aziende premiano Erasmus e stage </a:t>
            </a:r>
            <a:r>
              <a:rPr lang="it-IT" sz="1600" b="1" dirty="0">
                <a:latin typeface="Times New Roman"/>
              </a:rPr>
              <a:t>– </a:t>
            </a:r>
          </a:p>
          <a:p>
            <a:r>
              <a:rPr lang="it-IT" sz="1600" b="1" dirty="0">
                <a:latin typeface="Times New Roman"/>
              </a:rPr>
              <a:t>Specialisti e fughe – 30/7/19 -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Dalla scuola al lavoro: non si trovano informatici ma nemmeno manutentori e  macellai. Le figure più richieste.</a:t>
            </a:r>
          </a:p>
          <a:p>
            <a:r>
              <a:rPr lang="it-IT" sz="1600" b="1" dirty="0">
                <a:latin typeface="Times New Roman"/>
              </a:rPr>
              <a:t>Ocse, scuola 10-9-19 -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Ocse, in dieci anni la scuola italiana perde un milione di studenti</a:t>
            </a:r>
            <a:r>
              <a:rPr lang="it-IT" sz="1600" b="1" dirty="0">
                <a:latin typeface="Times New Roman"/>
              </a:rPr>
              <a:t>.</a:t>
            </a:r>
          </a:p>
          <a:p>
            <a:r>
              <a:rPr lang="it-IT" sz="1600" b="1" dirty="0">
                <a:latin typeface="Times New Roman"/>
              </a:rPr>
              <a:t>Ancora tecnici. Il Sole 24 Ore - 07/10/2019 -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Per 8 imprese su 10 c'è la svolta digitale, ma non ci sono tecnici</a:t>
            </a:r>
          </a:p>
          <a:p>
            <a:r>
              <a:rPr lang="it-IT" sz="1600" b="1" dirty="0" err="1">
                <a:latin typeface="Times New Roman"/>
              </a:rPr>
              <a:t>CCIAA_CamCom</a:t>
            </a:r>
            <a:r>
              <a:rPr lang="it-IT" sz="1600" b="1" dirty="0">
                <a:latin typeface="Times New Roman"/>
              </a:rPr>
              <a:t>_ 25/10/2019 _</a:t>
            </a:r>
            <a:r>
              <a:rPr lang="it-IT" sz="1600" b="1" dirty="0" err="1">
                <a:latin typeface="Times New Roman"/>
              </a:rPr>
              <a:t>BO_Bollettino</a:t>
            </a:r>
            <a:r>
              <a:rPr lang="it-IT" sz="1600" b="1" dirty="0">
                <a:latin typeface="Times New Roman"/>
              </a:rPr>
              <a:t> 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Panorama occupazionale italiano: le professioni più pagate </a:t>
            </a:r>
            <a:r>
              <a:rPr lang="it-IT" sz="1600" b="1" dirty="0">
                <a:latin typeface="Times New Roman"/>
              </a:rPr>
              <a:t>-</a:t>
            </a:r>
          </a:p>
          <a:p>
            <a:r>
              <a:rPr lang="it-IT" sz="1600" b="1" dirty="0">
                <a:latin typeface="Times New Roman"/>
              </a:rPr>
              <a:t>Capital - 18/10/2019  - THE BEST INDUSTRY 4.0 IN ITALY –   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Le nuove professionalità richieste</a:t>
            </a:r>
            <a:r>
              <a:rPr lang="it-IT" sz="1600" b="1" dirty="0">
                <a:latin typeface="Times New Roman"/>
              </a:rPr>
              <a:t>.</a:t>
            </a:r>
          </a:p>
          <a:p>
            <a:r>
              <a:rPr lang="it-IT" sz="1600" b="1" dirty="0">
                <a:latin typeface="Times New Roman"/>
              </a:rPr>
              <a:t>Capital - 30/06/2020 </a:t>
            </a:r>
            <a:r>
              <a:rPr lang="it-IT" sz="1600" dirty="0">
                <a:latin typeface="Times New Roman"/>
              </a:rPr>
              <a:t>- Isabella Colombo </a:t>
            </a:r>
            <a:r>
              <a:rPr lang="it-IT" sz="1600" b="1" i="1" dirty="0">
                <a:latin typeface="Times New Roman"/>
              </a:rPr>
              <a:t>: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Specialisti e talenti che servono per ripartire</a:t>
            </a:r>
            <a:r>
              <a:rPr lang="it-IT" sz="1600" b="1" i="1" dirty="0">
                <a:latin typeface="Times New Roman"/>
              </a:rPr>
              <a:t>.</a:t>
            </a:r>
          </a:p>
          <a:p>
            <a:r>
              <a:rPr lang="it-IT" sz="1600" b="1" dirty="0">
                <a:latin typeface="Times New Roman"/>
              </a:rPr>
              <a:t>Corriere della Sera - 17/07/2020 </a:t>
            </a:r>
            <a:r>
              <a:rPr lang="it-IT" sz="1600" dirty="0">
                <a:latin typeface="Times New Roman"/>
              </a:rPr>
              <a:t>-Alessio Ribaudo - </a:t>
            </a:r>
            <a:r>
              <a:rPr lang="it-IT" sz="1600" b="1" i="1" dirty="0">
                <a:latin typeface="Times New Roman"/>
              </a:rPr>
              <a:t>: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Cercasi generazione STEM</a:t>
            </a:r>
            <a:endParaRPr lang="it-IT" sz="1600" b="1" i="1" dirty="0">
              <a:latin typeface="Times New Roman"/>
            </a:endParaRPr>
          </a:p>
          <a:p>
            <a:r>
              <a:rPr lang="it-IT" sz="1600" b="1" dirty="0">
                <a:latin typeface="Times New Roman"/>
              </a:rPr>
              <a:t>Il Sole 24 Ore - 08/10/2020 </a:t>
            </a:r>
            <a:r>
              <a:rPr lang="it-IT" sz="1600" dirty="0"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Digitale, introvabili 940mila posizioni di lavoro</a:t>
            </a:r>
            <a:r>
              <a:rPr lang="it-IT" sz="1600" dirty="0">
                <a:latin typeface="Times New Roman"/>
              </a:rPr>
              <a:t>.</a:t>
            </a:r>
          </a:p>
          <a:p>
            <a:r>
              <a:rPr lang="it-IT" sz="1600" b="1" dirty="0">
                <a:latin typeface="Times New Roman"/>
              </a:rPr>
              <a:t>Panorama - 14/10/2020 </a:t>
            </a:r>
            <a:r>
              <a:rPr lang="it-IT" sz="1600" dirty="0"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Ripartire si può ma con mestieri digitali.</a:t>
            </a:r>
          </a:p>
          <a:p>
            <a:r>
              <a:rPr lang="it-IT" sz="1600" b="1" dirty="0">
                <a:latin typeface="Times New Roman"/>
              </a:rPr>
              <a:t>Il Sole 24 Ore - 14/10/2020 </a:t>
            </a:r>
            <a:r>
              <a:rPr lang="it-IT" sz="1600" dirty="0"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Competenze digitali cruciali per il 70% degli assunti</a:t>
            </a:r>
            <a:r>
              <a:rPr lang="it-IT" sz="1600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r>
              <a:rPr lang="it-IT" sz="1600" b="1" dirty="0">
                <a:latin typeface="Times New Roman"/>
              </a:rPr>
              <a:t>Il Sole24Ore. Ricerca a Novembre 2020</a:t>
            </a:r>
            <a:r>
              <a:rPr lang="it-IT" sz="1600" dirty="0">
                <a:latin typeface="Times New Roman"/>
              </a:rPr>
              <a:t>. - 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Ricerca &amp; Lavoro | Futuro del verbo occupare.</a:t>
            </a:r>
            <a:endParaRPr lang="it-IT" sz="1600" dirty="0">
              <a:latin typeface="Times New Roman"/>
            </a:endParaRPr>
          </a:p>
          <a:p>
            <a:r>
              <a:rPr lang="it-IT" sz="1600" b="1" dirty="0">
                <a:latin typeface="Times New Roman"/>
              </a:rPr>
              <a:t>Il Sole 24 Ore - 17/02/2021 </a:t>
            </a:r>
            <a:r>
              <a:rPr lang="it-IT" sz="1600" dirty="0"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Competenze tecniche ancora introvabili per sei imprese su dieci. </a:t>
            </a:r>
          </a:p>
          <a:p>
            <a:r>
              <a:rPr lang="it-IT" sz="1600" b="1" dirty="0">
                <a:latin typeface="Times New Roman"/>
              </a:rPr>
              <a:t>Il Sole 24 Ore - 19/02/2021 </a:t>
            </a:r>
            <a:r>
              <a:rPr lang="it-IT" sz="1600" dirty="0"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Giovani senza lavoro, l'Italia paga i ritardi nella formazione. </a:t>
            </a:r>
          </a:p>
          <a:p>
            <a:r>
              <a:rPr lang="it-IT" sz="1600" b="1" dirty="0">
                <a:latin typeface="Times New Roman"/>
              </a:rPr>
              <a:t>Il Sole 24 Ore - 26/03/2021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- Pochi ingegneri e matematici: per l'Italia è allarme </a:t>
            </a:r>
            <a:r>
              <a:rPr lang="it-IT" sz="1600" b="1" i="1" dirty="0" err="1">
                <a:solidFill>
                  <a:srgbClr val="C00000"/>
                </a:solidFill>
                <a:latin typeface="Times New Roman"/>
              </a:rPr>
              <a:t>Stem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.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660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"/>
    </mc:Choice>
    <mc:Fallback xmlns="">
      <p:transition spd="slow" advTm="458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179512" y="260648"/>
            <a:ext cx="8856984" cy="6524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b="1" i="1" dirty="0">
                <a:latin typeface="Times New Roman"/>
              </a:rPr>
              <a:t>Titoli di articoli recenti ricevuti riguardanti la Mancanza di Tecnici</a:t>
            </a:r>
            <a:r>
              <a:rPr lang="it-IT" sz="1800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endParaRPr lang="it-IT" sz="1600" b="1" i="1" dirty="0">
              <a:latin typeface="Times New Roman"/>
            </a:endParaRPr>
          </a:p>
          <a:p>
            <a:r>
              <a:rPr lang="it-IT" sz="1600" b="1" i="1" dirty="0">
                <a:latin typeface="Times New Roman"/>
              </a:rPr>
              <a:t>Dalla recente stampa. Ad esempio:</a:t>
            </a:r>
          </a:p>
          <a:p>
            <a:endParaRPr lang="it-IT" sz="1600" b="1" dirty="0">
              <a:latin typeface="Times New Roman"/>
            </a:endParaRPr>
          </a:p>
          <a:p>
            <a:r>
              <a:rPr lang="it-IT" sz="1600" b="1" dirty="0">
                <a:latin typeface="Times New Roman"/>
              </a:rPr>
              <a:t>Digital4HR - 20 Lug 2022 </a:t>
            </a:r>
            <a:r>
              <a:rPr lang="it-IT" sz="1600" dirty="0"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Formazione continua, competenze sempre aggiornate</a:t>
            </a:r>
            <a:r>
              <a:rPr lang="it-IT" sz="1600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r>
              <a:rPr lang="it-IT" sz="1600" b="1" dirty="0">
                <a:latin typeface="Times New Roman"/>
              </a:rPr>
              <a:t>Il Sole 24 Ore - 26/07/2022 </a:t>
            </a:r>
            <a:r>
              <a:rPr lang="it-IT" sz="1600" dirty="0"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Entro il 2026 assunti 1,3 milioni. Mancano laureati e diplomati</a:t>
            </a:r>
            <a:r>
              <a:rPr lang="it-IT" sz="1600" dirty="0">
                <a:latin typeface="Times New Roman"/>
              </a:rPr>
              <a:t>. </a:t>
            </a:r>
          </a:p>
          <a:p>
            <a:r>
              <a:rPr lang="it-IT" sz="1600" b="1" i="1" dirty="0">
                <a:latin typeface="Times New Roman"/>
              </a:rPr>
              <a:t>Corriere della Sera - 26/07/2022 </a:t>
            </a:r>
            <a:r>
              <a:rPr lang="it-IT" sz="1600" i="1" dirty="0"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Italia senza figli: presto sarà tardi. </a:t>
            </a:r>
          </a:p>
          <a:p>
            <a:r>
              <a:rPr lang="it-IT" sz="1600" b="1" dirty="0">
                <a:latin typeface="Times New Roman"/>
              </a:rPr>
              <a:t>DESI 2022: 29 Luglio 2022 </a:t>
            </a:r>
            <a:r>
              <a:rPr lang="it-IT" sz="1600" dirty="0">
                <a:latin typeface="Times New Roman"/>
              </a:rPr>
              <a:t>–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l’Italia migliora anche quest’anno, ma resta critico il nodo competenze</a:t>
            </a:r>
          </a:p>
          <a:p>
            <a:r>
              <a:rPr lang="it-IT" sz="1600" b="1" dirty="0">
                <a:latin typeface="Times New Roman"/>
              </a:rPr>
              <a:t>Corriere della Sera - 02/08/2022 </a:t>
            </a:r>
            <a:r>
              <a:rPr lang="it-IT" sz="1600" dirty="0"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Posti di lavoro mai così dal '77. Cosa ci dicono i dati record</a:t>
            </a:r>
            <a:r>
              <a:rPr lang="it-IT" sz="1600" i="1" dirty="0">
                <a:solidFill>
                  <a:srgbClr val="C00000"/>
                </a:solidFill>
                <a:latin typeface="Times New Roman"/>
              </a:rPr>
              <a:t>. </a:t>
            </a:r>
          </a:p>
          <a:p>
            <a:r>
              <a:rPr lang="it-IT" sz="1600" b="1" dirty="0">
                <a:latin typeface="Times New Roman"/>
              </a:rPr>
              <a:t>Il Sole 24 Ore - - 05/08/2022 </a:t>
            </a:r>
            <a:r>
              <a:rPr lang="it-IT" sz="1600" dirty="0"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Abbiamo bisogno di creare una patente delle competenze</a:t>
            </a:r>
            <a:r>
              <a:rPr lang="it-IT" sz="1400" dirty="0">
                <a:latin typeface="Times New Roman"/>
              </a:rPr>
              <a:t>. </a:t>
            </a:r>
          </a:p>
          <a:p>
            <a:pPr defTabSz="685800">
              <a:defRPr/>
            </a:pPr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Sole 24 Ore - 22/08/2022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Dare più peso ai giovani, una spinta verso il futuro</a:t>
            </a:r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685800"/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Stampa - 25/08/2022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studiare di più è un vantaggio. </a:t>
            </a:r>
          </a:p>
          <a:p>
            <a:pPr defTabSz="685800"/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Repubblica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19/09/2022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"Investire in capitale umano ".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tratta di </a:t>
            </a: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sfida epocale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noi </a:t>
            </a:r>
          </a:p>
          <a:p>
            <a:pPr defTabSz="685800"/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sviluppare una politica dei talenti:  la ‘fuga dei cervelli’ rallenta l'Italia. </a:t>
            </a:r>
          </a:p>
          <a:p>
            <a:pPr defTabSz="685800">
              <a:defRPr/>
            </a:pPr>
            <a:r>
              <a:rPr lang="it-IT" sz="1600" b="1" dirty="0">
                <a:latin typeface="Times New Roman" panose="02020603050405020304" pitchFamily="18" charset="0"/>
              </a:rPr>
              <a:t>Il Fatto Quotidiano - 31/10/2022 </a:t>
            </a:r>
            <a:r>
              <a:rPr lang="it-IT" sz="1600" dirty="0">
                <a:latin typeface="Times New Roman" panose="02020603050405020304" pitchFamily="18" charset="0"/>
              </a:rPr>
              <a:t>- </a:t>
            </a: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"</a:t>
            </a:r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Non c'è futuro: il declino demografico è irreversibile</a:t>
            </a: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”. </a:t>
            </a:r>
          </a:p>
          <a:p>
            <a:r>
              <a:rPr lang="it-IT" sz="1600" b="1" dirty="0">
                <a:latin typeface="Times New Roman" panose="02020603050405020304" pitchFamily="18" charset="0"/>
              </a:rPr>
              <a:t>La Repubblica - 31/10/2022 </a:t>
            </a:r>
            <a:r>
              <a:rPr lang="it-IT" sz="1600" dirty="0">
                <a:latin typeface="Times New Roman" panose="02020603050405020304" pitchFamily="18" charset="0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Pochi laureati e nelle discipline del futuro: cresce il gap Italia-Ue</a:t>
            </a: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</a:p>
          <a:p>
            <a:pPr defTabSz="685800">
              <a:defRPr/>
            </a:pPr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 mancano gli specialisti nelle materie cosiddette </a:t>
            </a:r>
            <a:r>
              <a:rPr lang="it-IT" sz="1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Stem</a:t>
            </a:r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a carattere scientifico-tecnologico.</a:t>
            </a:r>
          </a:p>
          <a:p>
            <a:r>
              <a:rPr lang="it-IT" sz="1600" b="1" dirty="0">
                <a:solidFill>
                  <a:prstClr val="black"/>
                </a:solidFill>
                <a:latin typeface="Times New Roman"/>
              </a:rPr>
              <a:t>Corriere della Sera - 04/11/2022 </a:t>
            </a:r>
            <a:r>
              <a:rPr lang="it-IT" sz="1600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I laureati della ‘cultura’ senza lavoro</a:t>
            </a:r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. </a:t>
            </a: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L'Italia in Europa ha il maggior numero di studenti in ‘area solo culturale’, ma solo 30 mila riescono ad entrare nell'impiego culturale</a:t>
            </a:r>
            <a:r>
              <a:rPr lang="it-IT" sz="1600" dirty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r>
              <a:rPr lang="it-IT" sz="1600" b="1" dirty="0" err="1">
                <a:solidFill>
                  <a:prstClr val="black"/>
                </a:solidFill>
                <a:latin typeface="Times New Roman"/>
              </a:rPr>
              <a:t>BitMAT</a:t>
            </a:r>
            <a:r>
              <a:rPr lang="it-IT" sz="1600" b="1" dirty="0">
                <a:solidFill>
                  <a:prstClr val="black"/>
                </a:solidFill>
                <a:latin typeface="Times New Roman"/>
              </a:rPr>
              <a:t> -11/11/2022 </a:t>
            </a:r>
            <a:r>
              <a:rPr lang="it-IT" sz="1600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Professioni digitali: c’è un forte mismatch tra skill richieste e la formazione</a:t>
            </a:r>
            <a:r>
              <a:rPr lang="it-IT" sz="1600" dirty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r>
              <a:rPr lang="it-IT" sz="1600" b="1" dirty="0">
                <a:solidFill>
                  <a:prstClr val="black"/>
                </a:solidFill>
                <a:latin typeface="Times New Roman"/>
              </a:rPr>
              <a:t>Il Sole 24 Ore - 08/12/2022 </a:t>
            </a:r>
            <a:r>
              <a:rPr lang="it-IT" sz="1600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Dai tecnici della salute agli ingegneri, introvabile il 45,3% dei profili richiesti. </a:t>
            </a:r>
          </a:p>
          <a:p>
            <a:r>
              <a:rPr lang="it-IT" sz="1600" b="1" dirty="0"/>
              <a:t>Unioncamere - 14 </a:t>
            </a:r>
            <a:r>
              <a:rPr lang="it-IT" sz="1600" b="1" dirty="0" err="1"/>
              <a:t>Dic</a:t>
            </a:r>
            <a:r>
              <a:rPr lang="it-IT" sz="1600" b="1" dirty="0"/>
              <a:t> 2022 - </a:t>
            </a:r>
            <a:r>
              <a:rPr lang="it-IT" sz="1600" b="1" i="1" dirty="0">
                <a:solidFill>
                  <a:srgbClr val="C00000"/>
                </a:solidFill>
              </a:rPr>
              <a:t>Competenze digitali, una risorsa che scarseggia: i problemi per le aziende e come risolverli.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5901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5"/>
    </mc:Choice>
    <mc:Fallback xmlns="">
      <p:transition spd="slow" advTm="415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1864" y="404664"/>
            <a:ext cx="8630616" cy="6063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endParaRPr lang="it-IT" sz="1600" b="1" i="1" u="none" strike="noStrike" baseline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0"/>
            <a:r>
              <a:rPr lang="it-IT" sz="1600" b="1" i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SINTESI DELLE SEGNALAZIONI E DEI MESSAGGI RACCOLTI </a:t>
            </a:r>
          </a:p>
          <a:p>
            <a:pPr marR="0" algn="ctr" rtl="0"/>
            <a:r>
              <a:rPr lang="it-IT" sz="160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nelle precedenti slide da articoli e indagini di diversi Enti.</a:t>
            </a:r>
          </a:p>
          <a:p>
            <a:pPr marR="0" algn="l" rtl="0"/>
            <a:endParaRPr lang="it-IT" sz="16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0"/>
            <a:r>
              <a:rPr lang="it-IT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Fin dal 2019 si dichiarava tra l’altro che le imprese erano alla ricerca, </a:t>
            </a:r>
          </a:p>
          <a:p>
            <a:pPr marR="0" algn="ctr" rtl="0"/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 esempio, di 469mila tecnici fino al 2022: </a:t>
            </a:r>
          </a:p>
          <a:p>
            <a:pPr marR="0" algn="ctr" rtl="0"/>
            <a:r>
              <a:rPr lang="it-IT" b="1" i="0" u="none" strike="noStrike" baseline="0" dirty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tecnici diplomati, super-tecnici degli istituti ITS, laureati 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nelle </a:t>
            </a:r>
            <a:r>
              <a:rPr lang="it-IT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discipline "</a:t>
            </a:r>
            <a:r>
              <a:rPr lang="it-IT" b="1" i="0" u="none" strike="noStrike" baseline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it-IT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marR="0" algn="ctr" rtl="0"/>
            <a:r>
              <a:rPr lang="it-IT" sz="16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(acronimo di Scienza, Tecnologia, Ingegneria, Matematica).</a:t>
            </a:r>
            <a:r>
              <a:rPr lang="it-IT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</a:p>
          <a:p>
            <a:pPr marR="0" algn="ctr" rtl="0"/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 che </a:t>
            </a:r>
            <a:r>
              <a:rPr lang="it-IT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terzo 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delle professionalità tecniche necessarie risultava </a:t>
            </a:r>
            <a:r>
              <a:rPr lang="it-IT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difficile reperimento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0" algn="ctr" rtl="0"/>
            <a:r>
              <a:rPr lang="it-IT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Da noi ogni anno solo pochissimi giovani si laureano in queste "materie </a:t>
            </a:r>
            <a:r>
              <a:rPr lang="it-IT" b="1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it-IT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".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algn="ctr" rtl="0"/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 invece abbiamo un </a:t>
            </a:r>
            <a:r>
              <a:rPr lang="it-IT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tasso di disoccupazione giovanile 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che supera il 30%; </a:t>
            </a:r>
          </a:p>
          <a:p>
            <a:pPr marR="0" algn="ctr" rtl="0"/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mentre quello degli under25 tedeschi è stabile intorno al 5%.</a:t>
            </a:r>
          </a:p>
          <a:p>
            <a:pPr marR="0" algn="l" rtl="0"/>
            <a:endParaRPr lang="it-IT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0"/>
            <a:r>
              <a:rPr lang="it-IT" b="1" i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state elencate le nuove professionalità richieste</a:t>
            </a:r>
            <a:r>
              <a:rPr lang="it-IT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b="1" i="0" u="none" strike="noStrike" baseline="0" dirty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Tutte 'tecniche’</a:t>
            </a:r>
            <a:r>
              <a:rPr lang="it-IT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algn="ctr" rtl="0"/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L'industria italiana non può contare su queste competenze in misura sufficiente. </a:t>
            </a:r>
          </a:p>
          <a:p>
            <a:pPr marR="0" algn="ctr" rtl="0"/>
            <a:r>
              <a:rPr lang="it-IT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La questione di fondo è dunque </a:t>
            </a:r>
          </a:p>
          <a:p>
            <a:pPr marR="0" algn="ctr" rtl="0"/>
            <a:r>
              <a:rPr lang="it-IT" b="1" i="1" u="none" strike="noStrike" baseline="0" dirty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scarso orientamento formativo verso i profili tecnico-scientifici.</a:t>
            </a:r>
          </a:p>
          <a:p>
            <a:pPr marR="0" algn="ctr" rtl="0"/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È una consapevolezza che devono avere 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non soltanto imprenditori e manager, </a:t>
            </a:r>
          </a:p>
          <a:p>
            <a:pPr marR="0" algn="ctr" rtl="0"/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per rimodellare le progettazioni, le produzioni e l' offerta,  </a:t>
            </a:r>
          </a:p>
          <a:p>
            <a:pPr marR="0" algn="ctr" rtl="0"/>
            <a:r>
              <a:rPr lang="it-IT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anche le famiglie dei giovani</a:t>
            </a:r>
            <a:r>
              <a:rPr lang="it-IT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che quest'anno, si trovano a scegliere </a:t>
            </a:r>
          </a:p>
          <a:p>
            <a:pPr marR="0" algn="ctr" rtl="0"/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il percorso  di studi per un diploma o universitari, </a:t>
            </a:r>
            <a:r>
              <a:rPr lang="it-IT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 un contesto che disorienta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0" algn="ctr" rtl="0"/>
            <a:endParaRPr lang="it-IT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2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36525"/>
            <a:ext cx="8928992" cy="637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endParaRPr lang="it-IT" sz="1600" b="0" i="1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0"/>
            <a:r>
              <a:rPr lang="it-IT" sz="16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Sintesi delle segnalazioni e dei messaggi raccolti nelle precedenti slide da articoli e indagini di diversi Enti.</a:t>
            </a:r>
          </a:p>
          <a:p>
            <a:pPr marR="0" algn="ctr" rtl="0"/>
            <a:endParaRPr lang="it-IT" sz="16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0"/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E’ stato dato anche un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Avvertimento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R="0" algn="ctr" rtl="0"/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"La digitalizzazione delle imprese e del lavoro è più urgente". </a:t>
            </a:r>
          </a:p>
          <a:p>
            <a:pPr marR="0" algn="ctr" rtl="0"/>
            <a:r>
              <a:rPr lang="it-IT" b="1" i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 RESTA INDIETRO IN QUESTO CAMPO, RESTA... FUORI MERCATO.</a:t>
            </a:r>
            <a:endParaRPr lang="it-IT" i="1" dirty="0">
              <a:solidFill>
                <a:srgbClr val="C00000"/>
              </a:solidFill>
            </a:endParaRPr>
          </a:p>
          <a:p>
            <a:pPr marR="0" algn="ctr" rtl="0"/>
            <a:r>
              <a:rPr lang="it-IT" b="1" i="1" u="none" strike="noStrike" baseline="0" dirty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Quindi:</a:t>
            </a:r>
          </a:p>
          <a:p>
            <a:pPr marR="0" algn="ctr" rtl="0"/>
            <a:r>
              <a:rPr lang="it-IT" b="1" i="0" u="none" strike="noStrike" baseline="0" dirty="0"/>
              <a:t>Scelta di mestiere, professione e retribuzione</a:t>
            </a:r>
            <a:r>
              <a:rPr lang="it-IT" b="0" i="0" u="none" strike="noStrike" baseline="0" dirty="0"/>
              <a:t>: </a:t>
            </a:r>
          </a:p>
          <a:p>
            <a:pPr marR="0" algn="ctr" rtl="0"/>
            <a:r>
              <a:rPr lang="it-IT" b="0" i="0" u="none" strike="noStrike" baseline="0" dirty="0"/>
              <a:t>Diploma, Laurea, ….. ? Quale Istituto, quale Corso di Laurea scegliere ? </a:t>
            </a:r>
          </a:p>
          <a:p>
            <a:pPr marR="0" algn="ctr" rtl="0"/>
            <a:r>
              <a:rPr lang="it-IT" b="1" i="1" u="none" strike="noStrike" baseline="0" dirty="0">
                <a:solidFill>
                  <a:srgbClr val="C00000"/>
                </a:solidFill>
              </a:rPr>
              <a:t>Se c’è un interesse, senz'altro QUELLI TECNICI</a:t>
            </a:r>
            <a:r>
              <a:rPr lang="it-IT" b="1" i="1" u="none" strike="noStrike" baseline="0" dirty="0"/>
              <a:t>.</a:t>
            </a:r>
          </a:p>
          <a:p>
            <a:pPr marR="0" algn="ctr" rtl="0"/>
            <a:endParaRPr lang="it-IT" b="0" i="0" u="none" strike="noStrike" baseline="0" dirty="0"/>
          </a:p>
          <a:p>
            <a:pPr marR="0" algn="ctr" rtl="0"/>
            <a:r>
              <a:rPr lang="it-IT" b="0" i="0" u="none" strike="noStrike" baseline="0" dirty="0"/>
              <a:t>Poi dagli ultimi dati di Almalaurea emerge che i </a:t>
            </a:r>
            <a:r>
              <a:rPr lang="it-IT" b="1" i="0" u="none" strike="noStrike" baseline="0" dirty="0"/>
              <a:t>laureati STEM hanno una retribuzione </a:t>
            </a:r>
          </a:p>
          <a:p>
            <a:pPr marR="0" algn="ctr" rtl="0"/>
            <a:r>
              <a:rPr lang="it-IT" i="0" u="none" strike="noStrike" baseline="0" dirty="0"/>
              <a:t>all'ingresso</a:t>
            </a:r>
            <a:r>
              <a:rPr lang="it-IT" b="0" i="0" u="none" strike="noStrike" baseline="0" dirty="0"/>
              <a:t> nel mondo del lavoro </a:t>
            </a:r>
            <a:r>
              <a:rPr lang="it-IT" b="1" i="0" u="none" strike="noStrike" baseline="0" dirty="0"/>
              <a:t>del 16% più alta di quella degli altri laureati</a:t>
            </a:r>
            <a:r>
              <a:rPr lang="it-IT" b="0" i="0" u="none" strike="noStrike" baseline="0" dirty="0"/>
              <a:t>.</a:t>
            </a:r>
          </a:p>
          <a:p>
            <a:pPr marR="0" algn="ctr" rtl="0"/>
            <a:r>
              <a:rPr lang="it-IT" b="1" dirty="0"/>
              <a:t>E …. </a:t>
            </a:r>
            <a:r>
              <a:rPr lang="it-IT" b="0" i="0" u="none" strike="noStrike" baseline="0" dirty="0"/>
              <a:t>Proprio adesso viene segnalato che per lavorare nelle imprese italiane </a:t>
            </a:r>
          </a:p>
          <a:p>
            <a:pPr marR="0" algn="ctr" rtl="0"/>
            <a:r>
              <a:rPr lang="it-IT" b="1" i="0" u="none" strike="noStrike" baseline="0" dirty="0">
                <a:solidFill>
                  <a:srgbClr val="C00000"/>
                </a:solidFill>
              </a:rPr>
              <a:t>le competenze digitali sono quasi sempre richieste</a:t>
            </a:r>
            <a:r>
              <a:rPr lang="it-IT" b="0" i="0" u="none" strike="noStrike" baseline="0" dirty="0"/>
              <a:t>; </a:t>
            </a:r>
          </a:p>
          <a:p>
            <a:pPr marR="0" algn="ctr" rtl="0"/>
            <a:r>
              <a:rPr lang="it-IT" b="1" i="1" u="none" strike="noStrike" baseline="0" dirty="0">
                <a:solidFill>
                  <a:srgbClr val="9933FF"/>
                </a:solidFill>
              </a:rPr>
              <a:t>ma circa 940 mila posizioni erano difficili da trovare per inadeguatezza o pochi candidati</a:t>
            </a:r>
            <a:r>
              <a:rPr lang="it-IT" b="0" i="0" u="none" strike="noStrike" baseline="0" dirty="0">
                <a:solidFill>
                  <a:srgbClr val="9933FF"/>
                </a:solidFill>
              </a:rPr>
              <a:t>. </a:t>
            </a:r>
            <a:endParaRPr lang="it-IT" b="1" i="1" dirty="0">
              <a:solidFill>
                <a:srgbClr val="9933FF"/>
              </a:solidFill>
            </a:endParaRPr>
          </a:p>
          <a:p>
            <a:pPr marR="0" algn="ctr" rtl="0"/>
            <a:endParaRPr lang="it-IT" u="none" strike="noStrike" baseline="0" dirty="0">
              <a:latin typeface="Times New Roman" panose="02020603050405020304" pitchFamily="18" charset="0"/>
            </a:endParaRPr>
          </a:p>
          <a:p>
            <a:pPr marR="0" algn="ctr" rtl="0"/>
            <a:r>
              <a:rPr lang="it-IT" u="none" strike="noStrike" baseline="0" dirty="0">
                <a:latin typeface="Times New Roman" panose="02020603050405020304" pitchFamily="18" charset="0"/>
              </a:rPr>
              <a:t>Per un mondo sempre più complesso e critico abbiamo pure bisogno di creare </a:t>
            </a:r>
          </a:p>
          <a:p>
            <a:pPr marR="0" algn="ctr" rtl="0"/>
            <a:r>
              <a:rPr lang="it-IT" b="1" i="1" u="none" strike="noStrike" baseline="0" dirty="0">
                <a:latin typeface="Times New Roman" panose="02020603050405020304" pitchFamily="18" charset="0"/>
              </a:rPr>
              <a:t>una patente delle competenze. </a:t>
            </a:r>
          </a:p>
          <a:p>
            <a:pPr marR="0" algn="ctr" rtl="0"/>
            <a:endParaRPr lang="it-IT" b="1" i="1" u="none" strike="noStrike" baseline="0" dirty="0">
              <a:latin typeface="Times New Roman" panose="02020603050405020304" pitchFamily="18" charset="0"/>
            </a:endParaRPr>
          </a:p>
          <a:p>
            <a:pPr marR="0" algn="ctr" rtl="0"/>
            <a:r>
              <a:rPr lang="it-IT" b="1" i="1" u="none" strike="noStrike" baseline="0" dirty="0">
                <a:latin typeface="Times New Roman" panose="02020603050405020304" pitchFamily="18" charset="0"/>
              </a:rPr>
              <a:t>Per i lavoratori sarà necessario sviluppare </a:t>
            </a:r>
            <a:r>
              <a:rPr lang="it-IT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un piano per la formazione continua </a:t>
            </a:r>
            <a:r>
              <a:rPr lang="it-IT" b="1" i="1" u="none" strike="noStrike" baseline="0" dirty="0">
                <a:latin typeface="Times New Roman" panose="02020603050405020304" pitchFamily="18" charset="0"/>
              </a:rPr>
              <a:t>e istituire un sistema nazionale di "bollinatura" autorevole delle competenze. </a:t>
            </a:r>
          </a:p>
          <a:p>
            <a:pPr marR="0" algn="ctr" rtl="0"/>
            <a:endParaRPr lang="it-IT" b="1" i="1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0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404664"/>
            <a:ext cx="8928992" cy="63401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it-IT" sz="16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Sintesi delle segnalazioni e dei messaggi raccolti nelle precedenti slide da articoli e indagini di diversi Enti.</a:t>
            </a:r>
          </a:p>
          <a:p>
            <a:pPr marR="0" algn="ctr" rtl="0"/>
            <a:endParaRPr lang="it-IT" sz="1000" b="1" i="0" u="none" strike="noStrike" baseline="0" dirty="0">
              <a:solidFill>
                <a:srgbClr val="9900FF"/>
              </a:solidFill>
            </a:endParaRPr>
          </a:p>
          <a:p>
            <a:pPr marR="0" algn="ctr" rtl="0"/>
            <a:r>
              <a:rPr lang="it-IT" b="1" i="0" u="none" strike="noStrike" baseline="0" dirty="0">
                <a:solidFill>
                  <a:srgbClr val="9900FF"/>
                </a:solidFill>
              </a:rPr>
              <a:t>E che far ripartire l'economia si può, </a:t>
            </a:r>
            <a:r>
              <a:rPr lang="it-IT" b="1" i="1" u="none" strike="noStrike" baseline="0" dirty="0">
                <a:solidFill>
                  <a:srgbClr val="C00000"/>
                </a:solidFill>
              </a:rPr>
              <a:t>ma non senza mestieri e competenze digitali</a:t>
            </a:r>
            <a:r>
              <a:rPr lang="it-IT" b="0" i="0" u="none" strike="noStrike" baseline="0" dirty="0"/>
              <a:t>. </a:t>
            </a:r>
          </a:p>
          <a:p>
            <a:pPr marR="0" algn="ctr" rtl="0"/>
            <a:r>
              <a:rPr lang="it-IT" b="1" i="1" u="none" strike="noStrike" baseline="0" dirty="0"/>
              <a:t>Per lo sviluppo armonico del Paese </a:t>
            </a:r>
            <a:r>
              <a:rPr lang="it-IT" b="1" i="1" u="none" strike="noStrike" baseline="0" dirty="0">
                <a:solidFill>
                  <a:srgbClr val="C00000"/>
                </a:solidFill>
              </a:rPr>
              <a:t>occorre colmare il divario digitale esistente</a:t>
            </a:r>
            <a:r>
              <a:rPr lang="it-IT" b="1" i="1" u="none" strike="noStrike" baseline="0" dirty="0"/>
              <a:t>.</a:t>
            </a:r>
            <a:r>
              <a:rPr lang="it-IT" b="0" i="0" u="none" strike="noStrike" baseline="0" dirty="0"/>
              <a:t> </a:t>
            </a:r>
          </a:p>
          <a:p>
            <a:pPr marR="0" algn="ctr" rtl="0"/>
            <a:r>
              <a:rPr lang="it-IT" b="0" i="0" u="none" strike="noStrike" baseline="0" dirty="0"/>
              <a:t>Ma le capacità in tecniche digitali sono difficili da reperire. </a:t>
            </a:r>
          </a:p>
          <a:p>
            <a:pPr marR="0" algn="ctr" rtl="0"/>
            <a:r>
              <a:rPr lang="it-IT" b="1" i="1" u="none" strike="noStrike" baseline="0" dirty="0"/>
              <a:t>Il complesso formativo e il mercato del lavoro per il digitale non sono adeguati.</a:t>
            </a:r>
          </a:p>
          <a:p>
            <a:pPr marR="0" algn="ctr" rtl="0"/>
            <a:r>
              <a:rPr lang="it-IT" b="0" i="0" u="none" strike="noStrike" baseline="0" dirty="0"/>
              <a:t>Ancora: </a:t>
            </a:r>
            <a:r>
              <a:rPr lang="it-IT" b="1" i="0" u="none" strike="noStrike" baseline="0" dirty="0">
                <a:solidFill>
                  <a:srgbClr val="9900FF"/>
                </a:solidFill>
              </a:rPr>
              <a:t>Quali saranno i diplomi e i corsi di laurea che offriranno più possibilità ? </a:t>
            </a:r>
          </a:p>
          <a:p>
            <a:pPr marR="0" algn="ctr" rtl="0"/>
            <a:r>
              <a:rPr lang="it-IT" b="0" i="0" u="none" strike="noStrike" baseline="0" dirty="0"/>
              <a:t>La risposta è semplice</a:t>
            </a:r>
            <a:r>
              <a:rPr lang="it-IT" b="0" i="1" u="none" strike="noStrike" baseline="0" dirty="0">
                <a:solidFill>
                  <a:srgbClr val="FF0000"/>
                </a:solidFill>
              </a:rPr>
              <a:t>: </a:t>
            </a:r>
            <a:r>
              <a:rPr lang="it-IT" b="1" i="1" u="none" strike="noStrike" baseline="0" dirty="0">
                <a:solidFill>
                  <a:srgbClr val="C00000"/>
                </a:solidFill>
              </a:rPr>
              <a:t>i percorsi STEM, </a:t>
            </a:r>
            <a:r>
              <a:rPr lang="it-IT" b="1" i="0" u="none" strike="noStrike" baseline="0" dirty="0"/>
              <a:t>tecnico, scientifico, matematico e digitale</a:t>
            </a:r>
            <a:r>
              <a:rPr lang="it-IT" b="0" i="0" u="none" strike="noStrike" baseline="0" dirty="0"/>
              <a:t>. </a:t>
            </a:r>
          </a:p>
          <a:p>
            <a:pPr marR="0" algn="ctr" rtl="0"/>
            <a:r>
              <a:rPr lang="it-IT" b="0" i="0" u="none" strike="noStrike" baseline="0" dirty="0"/>
              <a:t>I laureati in ingegneria, area scientifica e </a:t>
            </a:r>
            <a:r>
              <a:rPr lang="it-IT" b="0" i="0" u="none" strike="noStrike" baseline="0" dirty="0" err="1"/>
              <a:t>bio</a:t>
            </a:r>
            <a:r>
              <a:rPr lang="it-IT" b="0" i="0" u="none" strike="noStrike" baseline="0" dirty="0"/>
              <a:t>/medicale hanno 4 volte più probabilità di trovare un posto di lavoro. </a:t>
            </a:r>
            <a:endParaRPr lang="it-IT" b="1" i="1" u="none" strike="noStrike" baseline="0" dirty="0"/>
          </a:p>
          <a:p>
            <a:pPr marR="0" algn="ctr" rtl="0"/>
            <a:endParaRPr lang="it-IT" sz="1000" i="1" u="none" strike="noStrike" baseline="0" dirty="0"/>
          </a:p>
          <a:p>
            <a:pPr marR="0" algn="ctr" rtl="0"/>
            <a:r>
              <a:rPr lang="it-IT" i="1" u="none" strike="noStrike" baseline="0" dirty="0"/>
              <a:t>Ai tempi nostri si dice che  'Il </a:t>
            </a:r>
            <a:r>
              <a:rPr lang="it-IT" i="1" u="none" strike="noStrike" baseline="0" dirty="0" err="1"/>
              <a:t>Pnrr</a:t>
            </a:r>
            <a:r>
              <a:rPr lang="it-IT" i="1" u="none" strike="noStrike" baseline="0" dirty="0"/>
              <a:t> traina l'occupazione' , e sono  attesi 700mila nuovi posti. Invece dei temuti licenziamenti, </a:t>
            </a:r>
            <a:r>
              <a:rPr lang="it-IT" b="1" i="1" u="none" strike="noStrike" baseline="0" dirty="0"/>
              <a:t>le aziende nel post-pandemia sono tornate ad assumere</a:t>
            </a:r>
            <a:r>
              <a:rPr lang="it-IT" i="1" u="none" strike="noStrike" baseline="0" dirty="0"/>
              <a:t>.</a:t>
            </a:r>
          </a:p>
          <a:p>
            <a:pPr marR="0" algn="ctr" rtl="0"/>
            <a:r>
              <a:rPr lang="it-IT" sz="2000" i="1" u="none" strike="noStrike" baseline="0" dirty="0"/>
              <a:t>Il grido unanime è: </a:t>
            </a:r>
            <a:r>
              <a:rPr lang="it-IT" sz="2000" b="1" i="1" u="none" strike="noStrike" baseline="0" dirty="0">
                <a:solidFill>
                  <a:srgbClr val="C00000"/>
                </a:solidFill>
              </a:rPr>
              <a:t>Cercasi dipendente ‘di-</a:t>
            </a:r>
            <a:r>
              <a:rPr lang="it-IT" sz="2000" b="1" i="1" u="none" strike="noStrike" baseline="0" dirty="0" err="1">
                <a:solidFill>
                  <a:srgbClr val="C00000"/>
                </a:solidFill>
              </a:rPr>
              <a:t>spe</a:t>
            </a:r>
            <a:r>
              <a:rPr lang="it-IT" sz="2000" b="1" i="1" u="none" strike="noStrike" baseline="0" dirty="0">
                <a:solidFill>
                  <a:srgbClr val="C00000"/>
                </a:solidFill>
              </a:rPr>
              <a:t>-</a:t>
            </a:r>
            <a:r>
              <a:rPr lang="it-IT" sz="2000" b="1" i="1" u="none" strike="noStrike" baseline="0" dirty="0" err="1">
                <a:solidFill>
                  <a:srgbClr val="C00000"/>
                </a:solidFill>
              </a:rPr>
              <a:t>ra</a:t>
            </a:r>
            <a:r>
              <a:rPr lang="it-IT" sz="2000" b="1" i="1" u="none" strike="noStrike" baseline="0" dirty="0">
                <a:solidFill>
                  <a:srgbClr val="C00000"/>
                </a:solidFill>
              </a:rPr>
              <a:t>-</a:t>
            </a:r>
            <a:r>
              <a:rPr lang="it-IT" sz="2000" b="1" i="1" u="none" strike="noStrike" baseline="0" dirty="0" err="1">
                <a:solidFill>
                  <a:srgbClr val="C00000"/>
                </a:solidFill>
              </a:rPr>
              <a:t>ta</a:t>
            </a:r>
            <a:r>
              <a:rPr lang="it-IT" sz="2000" b="1" i="1" u="none" strike="noStrike" baseline="0" dirty="0">
                <a:solidFill>
                  <a:srgbClr val="C00000"/>
                </a:solidFill>
              </a:rPr>
              <a:t>-men-</a:t>
            </a:r>
            <a:r>
              <a:rPr lang="it-IT" sz="2000" b="1" i="1" u="none" strike="noStrike" baseline="0" dirty="0" err="1">
                <a:solidFill>
                  <a:srgbClr val="C00000"/>
                </a:solidFill>
              </a:rPr>
              <a:t>te’</a:t>
            </a:r>
            <a:r>
              <a:rPr lang="it-IT" sz="2000" b="1" i="1" u="none" strike="noStrike" baseline="0" dirty="0">
                <a:solidFill>
                  <a:srgbClr val="C00000"/>
                </a:solidFill>
              </a:rPr>
              <a:t> !!!</a:t>
            </a:r>
          </a:p>
          <a:p>
            <a:pPr marR="0" algn="ctr" rtl="0"/>
            <a:endParaRPr lang="it-IT" sz="1000" i="1" u="none" strike="noStrike" baseline="0" dirty="0"/>
          </a:p>
          <a:p>
            <a:pPr marR="0" algn="ctr" rtl="0"/>
            <a:r>
              <a:rPr lang="it-IT" i="1" u="none" strike="noStrike" baseline="0" dirty="0"/>
              <a:t>"Investire in capitale umano è l'unica strada possibile". </a:t>
            </a:r>
          </a:p>
          <a:p>
            <a:pPr marR="0" algn="ctr" rtl="0"/>
            <a:r>
              <a:rPr lang="it-IT" b="1" i="1" u="none" strike="noStrike" baseline="0" dirty="0">
                <a:solidFill>
                  <a:srgbClr val="C00000"/>
                </a:solidFill>
              </a:rPr>
              <a:t>Si tratta di una sfida epocale per il nostro sistema Paese.</a:t>
            </a:r>
            <a:r>
              <a:rPr lang="it-IT" i="1" u="none" strike="noStrike" baseline="0" dirty="0"/>
              <a:t> </a:t>
            </a:r>
          </a:p>
          <a:p>
            <a:pPr marR="0" algn="ctr" rtl="0"/>
            <a:r>
              <a:rPr lang="it-IT" i="1" u="none" strike="noStrike" baseline="0" dirty="0"/>
              <a:t>E infine altro grave problema: Come sviluppare una politica dei talenti ?  </a:t>
            </a:r>
          </a:p>
          <a:p>
            <a:pPr marR="0" algn="ctr" rtl="0"/>
            <a:r>
              <a:rPr lang="it-IT" b="1" i="1" u="none" strike="noStrike" baseline="0" dirty="0">
                <a:solidFill>
                  <a:srgbClr val="C00000"/>
                </a:solidFill>
              </a:rPr>
              <a:t>La ‘fuga dei cervelli’ all’estero rallenta l'Italia.</a:t>
            </a:r>
            <a:r>
              <a:rPr lang="it-IT" i="1" u="none" strike="noStrike" baseline="0" dirty="0"/>
              <a:t> Aggrava una mancanza di risorse umane specializzate che mette i freni allo sviluppo del Paese.</a:t>
            </a:r>
          </a:p>
          <a:p>
            <a:pPr marR="0" algn="ctr" rtl="0"/>
            <a:endParaRPr lang="it-IT" sz="1000" i="1" dirty="0"/>
          </a:p>
          <a:p>
            <a:pPr marR="0" algn="ctr" rtl="0"/>
            <a:endParaRPr lang="it-IT" sz="2000" i="1" u="none" strike="noStrike" baseline="0" dirty="0"/>
          </a:p>
          <a:p>
            <a:pPr marR="0" algn="ctr" rtl="0"/>
            <a:r>
              <a:rPr lang="it-IT" sz="2000" i="1" u="none" strike="noStrike" baseline="0" dirty="0"/>
              <a:t>E anche ….</a:t>
            </a:r>
            <a:endParaRPr lang="it-IT" sz="2000" b="1" i="1" u="none" strike="noStrike" baseline="0" dirty="0"/>
          </a:p>
          <a:p>
            <a:pPr marR="0" algn="ctr" rtl="0"/>
            <a:r>
              <a:rPr lang="it-IT" sz="2000" b="1" i="1" u="none" strike="noStrike" baseline="0" dirty="0">
                <a:solidFill>
                  <a:srgbClr val="9933FF"/>
                </a:solidFill>
              </a:rPr>
              <a:t>Esiste il paradosso italiano di giovani che non studiano, anche se converrebbe loro</a:t>
            </a:r>
            <a:r>
              <a:rPr lang="it-IT" sz="1600" b="1" i="1" u="none" strike="noStrike" baseline="0" dirty="0"/>
              <a:t>.</a:t>
            </a:r>
            <a:endParaRPr lang="it-IT" sz="1600" b="1" i="1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7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682D0F-98C6-EDA8-D25E-E05E6D5FCDCB}"/>
              </a:ext>
            </a:extLst>
          </p:cNvPr>
          <p:cNvSpPr txBox="1"/>
          <p:nvPr/>
        </p:nvSpPr>
        <p:spPr>
          <a:xfrm>
            <a:off x="251519" y="404664"/>
            <a:ext cx="8568953" cy="5978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350" i="1" dirty="0"/>
          </a:p>
          <a:p>
            <a:pPr algn="ctr"/>
            <a:r>
              <a:rPr lang="it-IT" sz="1600" b="1" dirty="0">
                <a:latin typeface="Lucida Calligraphy" panose="03010101010101010101" pitchFamily="66" charset="0"/>
              </a:rPr>
              <a:t>E ….. INTANTO IN ITALIA ……</a:t>
            </a:r>
          </a:p>
          <a:p>
            <a:endParaRPr lang="it-IT" sz="1400" i="1" dirty="0"/>
          </a:p>
          <a:p>
            <a:r>
              <a:rPr lang="it-IT" sz="1400" i="1" dirty="0"/>
              <a:t>Il Sole24Ore - 08 aprile 2023 - Il Punto di Alberto Orioli</a:t>
            </a:r>
          </a:p>
          <a:p>
            <a:r>
              <a:rPr lang="it-IT" sz="1600" b="1" dirty="0">
                <a:latin typeface="Lucida Calligraphy" panose="03010101010101010101" pitchFamily="66" charset="0"/>
              </a:rPr>
              <a:t>La trappola demografica: </a:t>
            </a:r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meno bimbi e meno mamme.</a:t>
            </a:r>
          </a:p>
          <a:p>
            <a:endParaRPr lang="it-IT" sz="1400" dirty="0">
              <a:latin typeface="Lucida Calligraphy" panose="03010101010101010101" pitchFamily="66" charset="0"/>
            </a:endParaRPr>
          </a:p>
          <a:p>
            <a:pPr algn="ctr"/>
            <a:r>
              <a:rPr lang="it-IT" sz="1600" b="1" dirty="0">
                <a:latin typeface="Lucida Calligraphy" panose="03010101010101010101" pitchFamily="66" charset="0"/>
              </a:rPr>
              <a:t>Ormai è acquisizione comune</a:t>
            </a:r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: 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l'Italia è stritolata dalla ‘trappola demografica’</a:t>
            </a:r>
            <a:r>
              <a:rPr lang="it-IT" sz="1600" dirty="0">
                <a:solidFill>
                  <a:srgbClr val="C00000"/>
                </a:solidFill>
                <a:latin typeface="Lucida Calligraphy" panose="03010101010101010101" pitchFamily="66" charset="0"/>
              </a:rPr>
              <a:t>. </a:t>
            </a:r>
          </a:p>
          <a:p>
            <a:pPr algn="ctr"/>
            <a:endParaRPr lang="it-IT" sz="1400" dirty="0">
              <a:latin typeface="Lucida Calligraphy" panose="03010101010101010101" pitchFamily="66" charset="0"/>
            </a:endParaRPr>
          </a:p>
          <a:p>
            <a:pPr algn="ctr"/>
            <a:r>
              <a:rPr lang="it-IT" sz="1600" dirty="0">
                <a:latin typeface="Lucida Calligraphy" panose="03010101010101010101" pitchFamily="66" charset="0"/>
              </a:rPr>
              <a:t>Dall'Istat il dato che ci condanna: </a:t>
            </a:r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sono nati nel 2022 solo 393mila bambini</a:t>
            </a:r>
            <a:r>
              <a:rPr lang="it-IT" sz="1600" dirty="0">
                <a:latin typeface="Lucida Calligraphy" panose="03010101010101010101" pitchFamily="66" charset="0"/>
              </a:rPr>
              <a:t>. </a:t>
            </a:r>
          </a:p>
          <a:p>
            <a:pPr algn="ctr"/>
            <a:endParaRPr lang="it-IT" sz="1400" b="1" dirty="0">
              <a:latin typeface="Lucida Calligraphy" panose="03010101010101010101" pitchFamily="66" charset="0"/>
            </a:endParaRPr>
          </a:p>
          <a:p>
            <a:pPr algn="ctr"/>
            <a:r>
              <a:rPr lang="it-IT" sz="1600" b="1" dirty="0">
                <a:latin typeface="Lucida Calligraphy" panose="03010101010101010101" pitchFamily="66" charset="0"/>
              </a:rPr>
              <a:t>Stare sotto la soglia delle 400mila unità </a:t>
            </a:r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significa non avere il ‘minimo vitale’ </a:t>
            </a:r>
          </a:p>
          <a:p>
            <a:pPr algn="ctr"/>
            <a:r>
              <a:rPr lang="it-IT" sz="1400" b="1" dirty="0"/>
              <a:t>per garantire il ricambio generazionale sufficiente a garantire il Paese. </a:t>
            </a:r>
          </a:p>
          <a:p>
            <a:pPr algn="ctr"/>
            <a:r>
              <a:rPr lang="it-IT" sz="1400" b="1" dirty="0"/>
              <a:t>Poi il progressivo invecchiamento della popolazione significa soprattutto </a:t>
            </a:r>
          </a:p>
          <a:p>
            <a:pPr algn="ctr"/>
            <a:r>
              <a:rPr lang="it-IT" sz="1400" b="1" dirty="0"/>
              <a:t>il progressivo invecchiamento della popolazione femminile nelle età considerate convenzionalmente riproduttive.</a:t>
            </a:r>
          </a:p>
          <a:p>
            <a:pPr algn="ctr"/>
            <a:endParaRPr lang="it-IT" sz="1400" b="1" dirty="0">
              <a:latin typeface="Lucida Calligraphy" panose="03010101010101010101" pitchFamily="66" charset="0"/>
            </a:endParaRPr>
          </a:p>
          <a:p>
            <a:pPr algn="ctr"/>
            <a:r>
              <a:rPr lang="it-IT" sz="1600" b="1" dirty="0">
                <a:latin typeface="Lucida Calligraphy" panose="03010101010101010101" pitchFamily="66" charset="0"/>
              </a:rPr>
              <a:t>In Italia ci sono sempre meno figli per mamma e meno mamme future.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In sostanza potremmo dire che siamo sotto la ‘soglia di sopravvivenza’.</a:t>
            </a:r>
          </a:p>
          <a:p>
            <a:pPr algn="ctr"/>
            <a:endParaRPr lang="it-IT" sz="1400" b="1" dirty="0">
              <a:latin typeface="Lucida Calligraphy" panose="03010101010101010101" pitchFamily="66" charset="0"/>
            </a:endParaRPr>
          </a:p>
          <a:p>
            <a:pPr algn="ctr"/>
            <a:endParaRPr lang="it-IT" sz="1400" b="1" dirty="0">
              <a:latin typeface="Lucida Calligraphy" panose="03010101010101010101" pitchFamily="66" charset="0"/>
            </a:endParaRPr>
          </a:p>
          <a:p>
            <a:pPr algn="ctr"/>
            <a:r>
              <a:rPr lang="it-IT" sz="1400" b="1" dirty="0">
                <a:latin typeface="Lucida Calligraphy" panose="03010101010101010101" pitchFamily="66" charset="0"/>
              </a:rPr>
              <a:t>E poi:</a:t>
            </a:r>
          </a:p>
          <a:p>
            <a:pPr algn="ctr"/>
            <a:endParaRPr lang="it-IT" sz="1400" b="1" dirty="0">
              <a:solidFill>
                <a:srgbClr val="C00000"/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it-IT" sz="14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con le epidemie, la Co</a:t>
            </a:r>
            <a:r>
              <a:rPr lang="it-IT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2</a:t>
            </a:r>
            <a:r>
              <a:rPr lang="it-IT" sz="14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, il riscaldamento globale, la siccità, </a:t>
            </a:r>
            <a:r>
              <a:rPr lang="it-IT" sz="1400" b="1" dirty="0" err="1">
                <a:solidFill>
                  <a:srgbClr val="C00000"/>
                </a:solidFill>
                <a:latin typeface="Lucida Calligraphy" panose="03010101010101010101" pitchFamily="66" charset="0"/>
              </a:rPr>
              <a:t>ecc</a:t>
            </a:r>
            <a:r>
              <a:rPr lang="it-IT" sz="14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 …. ed anche la guerra.</a:t>
            </a:r>
          </a:p>
          <a:p>
            <a:pPr algn="ctr"/>
            <a:r>
              <a:rPr lang="it-IT" sz="1400" b="1" dirty="0">
                <a:latin typeface="Lucida Calligraphy" panose="03010101010101010101" pitchFamily="66" charset="0"/>
              </a:rPr>
              <a:t>La Domanda permane sempre: </a:t>
            </a:r>
            <a:r>
              <a:rPr lang="it-IT" sz="14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quindi cosa ci succederà ?</a:t>
            </a:r>
          </a:p>
          <a:p>
            <a:pPr algn="ctr"/>
            <a:endParaRPr lang="it-IT" sz="1350" b="1" dirty="0">
              <a:solidFill>
                <a:srgbClr val="C00000"/>
              </a:solidFill>
              <a:latin typeface="Lucida Calligraphy" panose="03010101010101010101" pitchFamily="66" charset="0"/>
            </a:endParaRPr>
          </a:p>
          <a:p>
            <a:pPr algn="ctr"/>
            <a:endParaRPr lang="it-IT" sz="1350" i="1" dirty="0"/>
          </a:p>
        </p:txBody>
      </p:sp>
    </p:spTree>
    <p:extLst>
      <p:ext uri="{BB962C8B-B14F-4D97-AF65-F5344CB8AC3E}">
        <p14:creationId xmlns:p14="http://schemas.microsoft.com/office/powerpoint/2010/main" val="157947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476672"/>
            <a:ext cx="7975798" cy="576064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allora.</a:t>
            </a:r>
          </a:p>
          <a:p>
            <a:pPr marL="0" indent="0" algn="ctr">
              <a:buNone/>
            </a:pP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grande paradosso.</a:t>
            </a:r>
          </a:p>
          <a:p>
            <a:pPr marL="0" indent="0" algn="ctr">
              <a:buNone/>
            </a:pP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disoccupazione giovanile è da lungo tempo intorno al 30%:</a:t>
            </a:r>
          </a:p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ossia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 centinaia di migliaia di giovani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da anni e in misura crescente le imprese non coprono almeno 300 mila posti perché non trovano persone con i necessari requisiti (conoscenze, esperienze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,).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Mancano in particolare ingegneri, periti industriali, diplomati di istituti professionali. Specie elettromeccanici e digitali.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sempre più veloce evoluzione delle tecnologie non può che aggravare il divario tra domanda e offerta (il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Mismatching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risultato è un gigantesco SPRECO DI RISORSE umane ed economiche: </a:t>
            </a:r>
          </a:p>
          <a:p>
            <a:pPr marL="0" indent="0">
              <a:buNone/>
            </a:pPr>
            <a:endParaRPr lang="it-IT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limita lo sviluppo delle imprese  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</a:p>
          <a:p>
            <a:pPr marL="0" indent="0" algn="r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umiliano centinaia di migliaia di giovani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C1DDB13-85BF-4187-A84F-580845AD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169552-2AD7-4E68-96F3-ACD33365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1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80767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grande opportunità.</a:t>
            </a:r>
          </a:p>
          <a:p>
            <a:pPr marL="0" indent="0" algn="ctr">
              <a:buNone/>
            </a:pP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sua natura, un problema del genere richiede tempi piuttosto lunghi per essere, seppure gradualmente, risolto.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lo risolvono i decisori politici (Governi e Parlamento) con le leggi. Anche se adeguati provvedimenti per le scuole e le imprese possono accelerarne la soluzione. 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solo </a:t>
            </a:r>
            <a:r>
              <a:rPr lang="it-IT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giovani che oggi fanno le loro scelte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un lato </a:t>
            </a:r>
          </a:p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 dall’altro </a:t>
            </a:r>
            <a:r>
              <a:rPr lang="it-IT" sz="20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imprese mantenendosi competitive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risolvendo così la situazione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reciproco interesse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pure per evitare un altro </a:t>
            </a:r>
            <a:r>
              <a:rPr lang="it-I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micidiale paradosso</a:t>
            </a:r>
            <a:r>
              <a:rPr lang="it-IT" sz="18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riprenderci dalla pandemia riceveremo </a:t>
            </a:r>
            <a:r>
              <a:rPr lang="it-I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tanti miliardi di euro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ma rischieremmo di </a:t>
            </a:r>
            <a:r>
              <a:rPr lang="it-IT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spenderne solo pochi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perché le organizzazioni, le imprese non avranno abbastanza tecnici per svolgere adeguatamente i progetti di realizzazione delle opere occorrenti !!!</a:t>
            </a:r>
          </a:p>
          <a:p>
            <a:pPr marL="0" indent="0" algn="ctr"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F6EA960-C9D9-4F39-AC97-BF5B5CC7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46BF0FB-1AC0-45AF-B80E-A69ADC7D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870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120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D9535A-B942-4CEF-B551-713874CE32A1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6564" name="CasellaDiTesto 3"/>
          <p:cNvSpPr txBox="1">
            <a:spLocks noChangeArrowheads="1"/>
          </p:cNvSpPr>
          <p:nvPr/>
        </p:nvSpPr>
        <p:spPr bwMode="auto">
          <a:xfrm>
            <a:off x="228600" y="260648"/>
            <a:ext cx="8763000" cy="6217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C00000"/>
                </a:solidFill>
              </a:rPr>
              <a:t>Le professioni oggi più ricercate</a:t>
            </a:r>
            <a:r>
              <a:rPr lang="it-IT" dirty="0"/>
              <a:t>.</a:t>
            </a:r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dirty="0"/>
              <a:t>Nei primi posti delle classifiche pubblicate del personale under 30 richiesto troviamo </a:t>
            </a:r>
          </a:p>
          <a:p>
            <a:pPr algn="ctr">
              <a:defRPr/>
            </a:pPr>
            <a:r>
              <a:rPr lang="it-IT" dirty="0"/>
              <a:t>molte qualifiche rispondenti al fatto che </a:t>
            </a:r>
          </a:p>
          <a:p>
            <a:pPr algn="ctr">
              <a:defRPr/>
            </a:pPr>
            <a:r>
              <a:rPr lang="it-IT" b="1" i="1" dirty="0"/>
              <a:t>l’Italia ha la seconda industria manifatturiera in Europa dopo la Germania</a:t>
            </a:r>
            <a:r>
              <a:rPr lang="it-IT" dirty="0"/>
              <a:t>. </a:t>
            </a:r>
          </a:p>
          <a:p>
            <a:pPr algn="ctr">
              <a:defRPr/>
            </a:pPr>
            <a:r>
              <a:rPr lang="it-IT" i="1" dirty="0"/>
              <a:t>Cioè ad esempio tra i più ricercati ci sono infatti gli operai specializzati</a:t>
            </a:r>
            <a:r>
              <a:rPr lang="it-IT" dirty="0"/>
              <a:t>. 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C00000"/>
                </a:solidFill>
              </a:rPr>
              <a:t>I dati confermano che ai giovani conviene studiare</a:t>
            </a:r>
            <a:r>
              <a:rPr lang="it-IT" sz="2400" dirty="0"/>
              <a:t>, </a:t>
            </a:r>
          </a:p>
          <a:p>
            <a:pPr algn="ctr">
              <a:defRPr/>
            </a:pPr>
            <a:r>
              <a:rPr lang="it-IT" sz="2400" b="1" i="1" dirty="0">
                <a:solidFill>
                  <a:srgbClr val="CC00FF"/>
                </a:solidFill>
              </a:rPr>
              <a:t>ma tenendo anche conto degli orientamenti del mercato</a:t>
            </a:r>
            <a:r>
              <a:rPr lang="it-IT" sz="2400" dirty="0"/>
              <a:t>.</a:t>
            </a:r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dirty="0"/>
              <a:t>Sono comunque </a:t>
            </a:r>
            <a:r>
              <a:rPr lang="it-IT" b="1" dirty="0"/>
              <a:t>posizioni che richiedono </a:t>
            </a:r>
            <a:r>
              <a:rPr lang="it-IT" dirty="0"/>
              <a:t>ad esempio:</a:t>
            </a:r>
          </a:p>
          <a:p>
            <a:pPr algn="ctr">
              <a:defRPr/>
            </a:pPr>
            <a:r>
              <a:rPr lang="it-IT" b="1" i="1" dirty="0">
                <a:solidFill>
                  <a:srgbClr val="FF0000"/>
                </a:solidFill>
              </a:rPr>
              <a:t>ingegneri e architetti, tecnici marketing e vendite, informatici, statistici, </a:t>
            </a:r>
          </a:p>
          <a:p>
            <a:pPr algn="ctr">
              <a:defRPr/>
            </a:pPr>
            <a:r>
              <a:rPr lang="it-IT" b="1" i="1" dirty="0">
                <a:solidFill>
                  <a:srgbClr val="FF0000"/>
                </a:solidFill>
              </a:rPr>
              <a:t>professioni nel mondo della sicurezza e anche conduttori d’impianti</a:t>
            </a:r>
            <a:r>
              <a:rPr lang="it-IT" dirty="0"/>
              <a:t>. </a:t>
            </a:r>
            <a:r>
              <a:rPr lang="it-IT" b="1" i="1" dirty="0" err="1">
                <a:solidFill>
                  <a:srgbClr val="FF0000"/>
                </a:solidFill>
              </a:rPr>
              <a:t>Ecc</a:t>
            </a:r>
            <a:r>
              <a:rPr lang="it-IT" b="1" i="1" dirty="0">
                <a:solidFill>
                  <a:srgbClr val="FF0000"/>
                </a:solidFill>
              </a:rPr>
              <a:t>….</a:t>
            </a:r>
            <a:r>
              <a:rPr lang="it-IT" b="1" i="1" dirty="0" err="1">
                <a:solidFill>
                  <a:srgbClr val="FF0000"/>
                </a:solidFill>
              </a:rPr>
              <a:t>Ecc</a:t>
            </a:r>
            <a:r>
              <a:rPr lang="it-IT" b="1" i="1" dirty="0">
                <a:solidFill>
                  <a:srgbClr val="FF0000"/>
                </a:solidFill>
              </a:rPr>
              <a:t>….</a:t>
            </a:r>
          </a:p>
          <a:p>
            <a:pPr algn="ctr">
              <a:defRPr/>
            </a:pPr>
            <a:r>
              <a:rPr lang="it-IT" b="1" i="1" dirty="0">
                <a:solidFill>
                  <a:srgbClr val="C00000"/>
                </a:solidFill>
              </a:rPr>
              <a:t>Specialmente gli elettromeccanici e gli informatici</a:t>
            </a:r>
            <a:r>
              <a:rPr lang="it-IT" i="1" dirty="0"/>
              <a:t>.</a:t>
            </a:r>
          </a:p>
          <a:p>
            <a:pPr algn="ctr">
              <a:defRPr/>
            </a:pPr>
            <a:r>
              <a:rPr lang="it-IT" dirty="0"/>
              <a:t>Professioni, tutte, nell’ambito del commercio, dell’industria e dei servizi alle imprese </a:t>
            </a:r>
          </a:p>
          <a:p>
            <a:pPr algn="ctr">
              <a:defRPr/>
            </a:pPr>
            <a:r>
              <a:rPr lang="it-IT" b="1" i="1" dirty="0">
                <a:solidFill>
                  <a:srgbClr val="C00000"/>
                </a:solidFill>
              </a:rPr>
              <a:t>in cui la domanda purtroppo non incontra l’offerta</a:t>
            </a:r>
            <a:r>
              <a:rPr lang="it-IT" dirty="0"/>
              <a:t>. </a:t>
            </a:r>
          </a:p>
          <a:p>
            <a:pPr algn="ctr">
              <a:defRPr/>
            </a:pPr>
            <a:r>
              <a:rPr lang="it-IT" i="1" dirty="0"/>
              <a:t>E alla fine, ma proprio non ultimi, occorrono tutti quegli insegnanti.</a:t>
            </a:r>
            <a:endParaRPr lang="it-IT" dirty="0"/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dirty="0"/>
              <a:t>Ambito in cui la ruota gira al contrario rispetto al generale quadro drammatico della </a:t>
            </a:r>
            <a:r>
              <a:rPr lang="it-IT" b="1" dirty="0">
                <a:solidFill>
                  <a:srgbClr val="D13DCA"/>
                </a:solidFill>
              </a:rPr>
              <a:t>disoccupazione</a:t>
            </a:r>
            <a:r>
              <a:rPr lang="it-IT" b="1" dirty="0">
                <a:solidFill>
                  <a:schemeClr val="accent2"/>
                </a:solidFill>
              </a:rPr>
              <a:t>: </a:t>
            </a:r>
          </a:p>
          <a:p>
            <a:pPr algn="ctr">
              <a:defRPr/>
            </a:pPr>
            <a:r>
              <a:rPr lang="it-IT" sz="2000" b="1" i="1" dirty="0">
                <a:solidFill>
                  <a:srgbClr val="C00000"/>
                </a:solidFill>
              </a:rPr>
              <a:t>i posti di lavoro ci sarebbero, ma mancano le capacità, per occuparli</a:t>
            </a:r>
            <a:r>
              <a:rPr lang="it-IT" sz="2000" b="1" i="1" dirty="0">
                <a:solidFill>
                  <a:srgbClr val="0070C0"/>
                </a:solidFill>
              </a:rPr>
              <a:t>.</a:t>
            </a:r>
          </a:p>
          <a:p>
            <a:pPr algn="ctr"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C7F498D-B2C8-4FEE-8C69-547F4584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4B65228-8BB5-4240-870F-E5A203BB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C66D6B-4473-4B83-94F3-FD877C284E40}"/>
              </a:ext>
            </a:extLst>
          </p:cNvPr>
          <p:cNvSpPr txBox="1"/>
          <p:nvPr/>
        </p:nvSpPr>
        <p:spPr>
          <a:xfrm>
            <a:off x="539552" y="764704"/>
            <a:ext cx="8064896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 chi sono i ‘</a:t>
            </a:r>
            <a:r>
              <a:rPr lang="it-IT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TECNICI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 ?</a:t>
            </a:r>
          </a:p>
          <a:p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 'tecnici' non si intendono solo i Periti industriali e gli Ingegneri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ctr"/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che sono sempre i più ricercati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, specie elettromeccanici e digitali.</a:t>
            </a: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Bensì tutti quelli che devono usare qualsiasi tipo di 'tecnica’. </a:t>
            </a:r>
          </a:p>
          <a:p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lista è lunga: per chiarezza posso elencare anche </a:t>
            </a:r>
          </a:p>
          <a:p>
            <a:pPr algn="ctr"/>
            <a:r>
              <a:rPr lang="it-IT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medici, gli infermieri, i geologi, i matematici, gli operai specializzati, gli statistici, </a:t>
            </a:r>
          </a:p>
          <a:p>
            <a:pPr algn="ctr"/>
            <a:r>
              <a:rPr lang="it-IT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fisici, gli architetti, i geometri, i ragionieri, </a:t>
            </a:r>
          </a:p>
          <a:p>
            <a:pPr algn="ctr"/>
            <a:r>
              <a:rPr lang="it-IT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gli agronomi, i chimici, i biologi, gli istruttori sportivi, </a:t>
            </a:r>
          </a:p>
          <a:p>
            <a:pPr algn="ctr"/>
            <a:r>
              <a:rPr lang="it-IT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gli esperti di economia e di finanza, </a:t>
            </a:r>
          </a:p>
          <a:p>
            <a:pPr algn="ctr"/>
            <a:r>
              <a:rPr lang="it-IT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gli INFORMATICI; </a:t>
            </a:r>
          </a:p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………………………………….</a:t>
            </a:r>
          </a:p>
          <a:p>
            <a:pPr algn="ctr"/>
            <a:r>
              <a:rPr lang="it-IT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eccetera, eccetera, eccetera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ctr"/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Chiedendo venia a quelli non elencati.</a:t>
            </a:r>
          </a:p>
          <a:p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alla fine, ma proprio non ultimi, tutti i loro INSEGNANTI.</a:t>
            </a:r>
          </a:p>
          <a:p>
            <a:endParaRPr lang="it-IT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4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222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AEC749-60E4-40AE-8C62-9E71419F0C4E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8612" name="CasellaDiTesto 3"/>
          <p:cNvSpPr txBox="1">
            <a:spLocks noChangeArrowheads="1"/>
          </p:cNvSpPr>
          <p:nvPr/>
        </p:nvSpPr>
        <p:spPr bwMode="auto">
          <a:xfrm>
            <a:off x="381000" y="533400"/>
            <a:ext cx="8382000" cy="535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it-IT" sz="1600" dirty="0"/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sz="2000" b="1" i="1" dirty="0"/>
              <a:t>Le tecnologie produttive sono sempre più sofisticate </a:t>
            </a:r>
          </a:p>
          <a:p>
            <a:pPr algn="ctr">
              <a:defRPr/>
            </a:pPr>
            <a:r>
              <a:rPr lang="it-IT" sz="2000" dirty="0"/>
              <a:t>e le industrie oggi, mentre da una parte si liberano del personale generico, </a:t>
            </a:r>
          </a:p>
          <a:p>
            <a:pPr algn="ctr">
              <a:defRPr/>
            </a:pPr>
            <a:r>
              <a:rPr lang="it-IT" sz="2000" dirty="0"/>
              <a:t>dall’altra lamentano </a:t>
            </a:r>
            <a:r>
              <a:rPr lang="it-IT" sz="2000" b="1" i="1" dirty="0">
                <a:solidFill>
                  <a:srgbClr val="FF3300"/>
                </a:solidFill>
              </a:rPr>
              <a:t>la mancanza di personale qualificato</a:t>
            </a:r>
            <a:r>
              <a:rPr lang="it-IT" sz="2000" dirty="0"/>
              <a:t>.</a:t>
            </a:r>
          </a:p>
          <a:p>
            <a:pPr algn="ctr">
              <a:defRPr/>
            </a:pPr>
            <a:endParaRPr lang="it-IT" sz="2000" dirty="0"/>
          </a:p>
          <a:p>
            <a:pPr algn="ctr">
              <a:defRPr/>
            </a:pPr>
            <a:r>
              <a:rPr lang="it-IT" sz="2000" dirty="0"/>
              <a:t>Nel futuro ognuno dovrà </a:t>
            </a:r>
            <a:r>
              <a:rPr lang="it-IT" sz="2000" b="1" i="1" dirty="0">
                <a:solidFill>
                  <a:srgbClr val="CC0000"/>
                </a:solidFill>
              </a:rPr>
              <a:t>abituarsi a cambiare lavoro </a:t>
            </a:r>
            <a:r>
              <a:rPr lang="it-IT" sz="2000" dirty="0"/>
              <a:t>con una certa frequenza, </a:t>
            </a:r>
          </a:p>
          <a:p>
            <a:pPr algn="ctr">
              <a:defRPr/>
            </a:pPr>
            <a:r>
              <a:rPr lang="it-IT" sz="2000" b="1" i="1" dirty="0"/>
              <a:t>ma dovrà anche disporre degli strumenti per poterlo fare. </a:t>
            </a:r>
          </a:p>
          <a:p>
            <a:pPr algn="ctr">
              <a:defRPr/>
            </a:pPr>
            <a:endParaRPr lang="it-IT" sz="2000" dirty="0"/>
          </a:p>
          <a:p>
            <a:pPr algn="ctr">
              <a:defRPr/>
            </a:pPr>
            <a:endParaRPr lang="it-IT" sz="2000" dirty="0"/>
          </a:p>
          <a:p>
            <a:pPr algn="ctr">
              <a:defRPr/>
            </a:pPr>
            <a:r>
              <a:rPr lang="it-IT" sz="2400" dirty="0"/>
              <a:t>Per qualificarsi e per poi riqualificarsi, occorre avere </a:t>
            </a:r>
          </a:p>
          <a:p>
            <a:pPr algn="ctr">
              <a:defRPr/>
            </a:pPr>
            <a:r>
              <a:rPr lang="it-IT" sz="2400" b="1" i="1" dirty="0">
                <a:solidFill>
                  <a:srgbClr val="CC00FF"/>
                </a:solidFill>
              </a:rPr>
              <a:t>una solida base culturale</a:t>
            </a:r>
            <a:r>
              <a:rPr lang="it-IT" sz="2400" dirty="0"/>
              <a:t>, </a:t>
            </a:r>
          </a:p>
          <a:p>
            <a:pPr algn="ctr">
              <a:defRPr/>
            </a:pPr>
            <a:r>
              <a:rPr lang="it-IT" sz="2400" dirty="0"/>
              <a:t>la capacità di </a:t>
            </a:r>
            <a:r>
              <a:rPr lang="it-IT" sz="2400" b="1" i="1" dirty="0">
                <a:solidFill>
                  <a:srgbClr val="CC0000"/>
                </a:solidFill>
              </a:rPr>
              <a:t>rispondere ed adeguarsi ai cambiamenti</a:t>
            </a:r>
            <a:r>
              <a:rPr lang="it-IT" sz="2400" dirty="0"/>
              <a:t>, </a:t>
            </a:r>
          </a:p>
          <a:p>
            <a:pPr algn="ctr">
              <a:defRPr/>
            </a:pPr>
            <a:r>
              <a:rPr lang="it-IT" sz="2400" b="1" i="1" dirty="0"/>
              <a:t>e</a:t>
            </a:r>
            <a:r>
              <a:rPr lang="it-IT" sz="2400" b="1" i="1" dirty="0">
                <a:solidFill>
                  <a:srgbClr val="CC00CC"/>
                </a:solidFill>
              </a:rPr>
              <a:t> la disponibilità ad aggiornarsi  .... </a:t>
            </a:r>
            <a:r>
              <a:rPr lang="it-IT" sz="2400" b="1" i="1" dirty="0"/>
              <a:t>SEMPRE</a:t>
            </a:r>
            <a:r>
              <a:rPr lang="it-IT" sz="2000" b="1" i="1" dirty="0"/>
              <a:t>.</a:t>
            </a:r>
            <a:r>
              <a:rPr lang="it-IT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it-IT" sz="2000" b="1" i="1" dirty="0"/>
              <a:t>Di con-ti-</a:t>
            </a:r>
            <a:r>
              <a:rPr lang="it-IT" sz="2000" b="1" i="1" dirty="0" err="1"/>
              <a:t>nuo</a:t>
            </a:r>
            <a:r>
              <a:rPr lang="it-IT" sz="2000" b="1" i="1" dirty="0"/>
              <a:t> !!!</a:t>
            </a:r>
          </a:p>
          <a:p>
            <a:pPr algn="ctr">
              <a:defRPr/>
            </a:pPr>
            <a:endParaRPr lang="it-IT" sz="1600" i="1" dirty="0"/>
          </a:p>
          <a:p>
            <a:pPr algn="ctr">
              <a:defRPr/>
            </a:pPr>
            <a:endParaRPr lang="it-IT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4275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82080F-79CA-4563-8656-92D0F5A1A159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75780" name="CasellaDiTesto 3"/>
          <p:cNvSpPr txBox="1">
            <a:spLocks noChangeArrowheads="1"/>
          </p:cNvSpPr>
          <p:nvPr/>
        </p:nvSpPr>
        <p:spPr bwMode="auto">
          <a:xfrm>
            <a:off x="304800" y="188640"/>
            <a:ext cx="8534400" cy="6217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1600" dirty="0"/>
          </a:p>
          <a:p>
            <a:pPr algn="ctr">
              <a:defRPr/>
            </a:pPr>
            <a:r>
              <a:rPr lang="it-IT" sz="2000" i="1" dirty="0"/>
              <a:t>Diamo enfasi al messaggio che 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CC0000"/>
                </a:solidFill>
              </a:rPr>
              <a:t>La Cultura Tecnica/</a:t>
            </a:r>
            <a:r>
              <a:rPr lang="it-IT" sz="2000" b="1" dirty="0">
                <a:solidFill>
                  <a:srgbClr val="D13DCA"/>
                </a:solidFill>
              </a:rPr>
              <a:t>Economica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CC0000"/>
                </a:solidFill>
              </a:rPr>
              <a:t>sono alla base del nostro benessere secondo la catena</a:t>
            </a:r>
            <a:r>
              <a:rPr lang="it-IT" sz="2000" dirty="0"/>
              <a:t>:</a:t>
            </a:r>
          </a:p>
          <a:p>
            <a:pPr algn="ctr">
              <a:defRPr/>
            </a:pPr>
            <a:endParaRPr lang="it-IT" sz="2000" dirty="0"/>
          </a:p>
          <a:p>
            <a:pPr algn="ctr">
              <a:defRPr/>
            </a:pPr>
            <a:r>
              <a:rPr lang="it-IT" sz="2000" b="1" dirty="0">
                <a:solidFill>
                  <a:srgbClr val="0070C0"/>
                </a:solidFill>
              </a:rPr>
              <a:t>cultura tecnica =&gt; scienze applicate  =&gt; innovazione =&gt; industria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FF0000"/>
                </a:solidFill>
              </a:rPr>
              <a:t>industrie </a:t>
            </a:r>
            <a:r>
              <a:rPr lang="it-IT" sz="2800" b="1" dirty="0">
                <a:solidFill>
                  <a:srgbClr val="669900"/>
                </a:solidFill>
              </a:rPr>
              <a:t>= </a:t>
            </a:r>
            <a:r>
              <a:rPr lang="it-IT" sz="2800" b="1" dirty="0">
                <a:solidFill>
                  <a:srgbClr val="CC00FF"/>
                </a:solidFill>
              </a:rPr>
              <a:t>principale fonte di ricchezza del nostro paese 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669900"/>
                </a:solidFill>
              </a:rPr>
              <a:t>(e del mondo occidentale).</a:t>
            </a:r>
          </a:p>
          <a:p>
            <a:pPr algn="ctr">
              <a:defRPr/>
            </a:pPr>
            <a:endParaRPr lang="it-IT" sz="2000" dirty="0"/>
          </a:p>
          <a:p>
            <a:pPr algn="ctr">
              <a:defRPr/>
            </a:pPr>
            <a:r>
              <a:rPr lang="it-IT" sz="2000" dirty="0"/>
              <a:t>Qui in Italia si può concludere dicendo: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F00FF"/>
                </a:solidFill>
              </a:rPr>
              <a:t> </a:t>
            </a:r>
            <a:r>
              <a:rPr lang="it-IT" sz="2000" b="1" dirty="0"/>
              <a:t>non abbiamo petrolio, non abbiamo miniere, ecc</a:t>
            </a:r>
            <a:r>
              <a:rPr lang="it-IT" sz="2000" dirty="0"/>
              <a:t>...</a:t>
            </a:r>
          </a:p>
          <a:p>
            <a:pPr algn="ctr">
              <a:defRPr/>
            </a:pPr>
            <a:r>
              <a:rPr lang="it-IT" sz="2000" b="1" dirty="0"/>
              <a:t> </a:t>
            </a:r>
            <a:r>
              <a:rPr lang="it-IT" sz="2000" b="1" dirty="0">
                <a:solidFill>
                  <a:srgbClr val="FF0000"/>
                </a:solidFill>
              </a:rPr>
              <a:t>ma abbiamo </a:t>
            </a:r>
            <a:r>
              <a:rPr lang="it-IT" sz="2800" b="1" i="1" dirty="0">
                <a:solidFill>
                  <a:srgbClr val="CC00FF"/>
                </a:solidFill>
              </a:rPr>
              <a:t>molti giovani intelligenti </a:t>
            </a:r>
          </a:p>
          <a:p>
            <a:pPr algn="ctr">
              <a:defRPr/>
            </a:pPr>
            <a:r>
              <a:rPr lang="it-IT" sz="2000" b="1" i="1" dirty="0"/>
              <a:t>che devono generare  il benessere futuro. </a:t>
            </a:r>
          </a:p>
          <a:p>
            <a:pPr algn="ctr">
              <a:defRPr/>
            </a:pPr>
            <a:r>
              <a:rPr lang="it-IT" dirty="0"/>
              <a:t>   </a:t>
            </a:r>
            <a:r>
              <a:rPr lang="it-IT" i="1" dirty="0"/>
              <a:t>(e magari anche consentire la pensione agli anziani !)</a:t>
            </a:r>
          </a:p>
          <a:p>
            <a:pPr algn="ctr">
              <a:defRPr/>
            </a:pPr>
            <a:r>
              <a:rPr lang="it-IT" sz="2400" i="1" dirty="0"/>
              <a:t>Qualcuno lo ha già detto: Qui si fa l’Italia o si muore !</a:t>
            </a:r>
          </a:p>
          <a:p>
            <a:pPr algn="ctr">
              <a:defRPr/>
            </a:pPr>
            <a:endParaRPr lang="it-IT" sz="1600" dirty="0"/>
          </a:p>
          <a:p>
            <a:pPr algn="ctr">
              <a:defRPr/>
            </a:pPr>
            <a:r>
              <a:rPr lang="it-IT" sz="2400" b="1" dirty="0">
                <a:solidFill>
                  <a:srgbClr val="CC0000"/>
                </a:solidFill>
              </a:rPr>
              <a:t>Tocca a loro </a:t>
            </a:r>
            <a:r>
              <a:rPr lang="it-IT" i="1" dirty="0"/>
              <a:t>(i giovani intelligenti)</a:t>
            </a:r>
          </a:p>
          <a:p>
            <a:pPr algn="ctr">
              <a:defRPr/>
            </a:pPr>
            <a:r>
              <a:rPr lang="it-IT" sz="2400" b="1" i="1" dirty="0">
                <a:solidFill>
                  <a:srgbClr val="CC00FF"/>
                </a:solidFill>
              </a:rPr>
              <a:t>vincere le sfide per il futuro</a:t>
            </a:r>
            <a:r>
              <a:rPr lang="it-IT" sz="2400" b="1" dirty="0">
                <a:solidFill>
                  <a:srgbClr val="0070C0"/>
                </a:solidFill>
              </a:rPr>
              <a:t>.</a:t>
            </a:r>
          </a:p>
          <a:p>
            <a:pPr algn="ctr">
              <a:defRPr/>
            </a:pPr>
            <a:r>
              <a:rPr lang="it-IT" sz="2000" b="1" dirty="0"/>
              <a:t>Dalle crisi si esce solo con più e migliore Cultura Tecnica e Tecnologia.</a:t>
            </a:r>
            <a:r>
              <a:rPr lang="it-IT" sz="1600" dirty="0"/>
              <a:t>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04664"/>
            <a:ext cx="8640960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i="1" dirty="0"/>
              <a:t>Ricordiamo che</a:t>
            </a:r>
          </a:p>
          <a:p>
            <a:pPr algn="ctr"/>
            <a:r>
              <a:rPr lang="it-IT" b="1" dirty="0"/>
              <a:t>LA NOSTRA CIVILTA’ RAGGIUNTA </a:t>
            </a:r>
            <a:r>
              <a:rPr lang="it-IT" b="1" dirty="0" err="1"/>
              <a:t>CI</a:t>
            </a:r>
            <a:r>
              <a:rPr lang="it-IT" b="1" dirty="0"/>
              <a:t> HA CONSENTITO  </a:t>
            </a:r>
          </a:p>
          <a:p>
            <a:pPr algn="ctr"/>
            <a:r>
              <a:rPr lang="it-IT" b="1" dirty="0" err="1"/>
              <a:t>DI</a:t>
            </a:r>
            <a:r>
              <a:rPr lang="it-IT" b="1" dirty="0"/>
              <a:t> POTER  ASPIRARE ANCHE A UN PO’ </a:t>
            </a:r>
            <a:r>
              <a:rPr lang="it-IT" b="1" dirty="0" err="1"/>
              <a:t>DI</a:t>
            </a:r>
            <a:r>
              <a:rPr lang="it-IT" b="1" dirty="0"/>
              <a:t> FELICITA’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Per mezzo di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Intelligenza – Cultura - </a:t>
            </a:r>
            <a:r>
              <a:rPr lang="it-IT" b="1" dirty="0" err="1">
                <a:solidFill>
                  <a:srgbClr val="C00000"/>
                </a:solidFill>
              </a:rPr>
              <a:t>Produttivita’</a:t>
            </a:r>
            <a:r>
              <a:rPr lang="it-IT" b="1" dirty="0">
                <a:solidFill>
                  <a:srgbClr val="C00000"/>
                </a:solidFill>
              </a:rPr>
              <a:t> - Tenore di vita - Benessere  - </a:t>
            </a:r>
            <a:r>
              <a:rPr lang="it-IT" b="1" dirty="0" err="1">
                <a:solidFill>
                  <a:srgbClr val="C00000"/>
                </a:solidFill>
              </a:rPr>
              <a:t>Prosperita’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dirty="0"/>
              <a:t>(futura ?) </a:t>
            </a:r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b="1" dirty="0">
                <a:solidFill>
                  <a:srgbClr val="9933FF"/>
                </a:solidFill>
              </a:rPr>
              <a:t>PER UNA BUONA QUALITA’ DELLA VITA </a:t>
            </a:r>
            <a:r>
              <a:rPr lang="it-IT" b="1" dirty="0"/>
              <a:t>OCCORRE</a:t>
            </a:r>
            <a:r>
              <a:rPr lang="it-IT" dirty="0"/>
              <a:t>: </a:t>
            </a:r>
          </a:p>
          <a:p>
            <a:pPr algn="ctr"/>
            <a:r>
              <a:rPr lang="it-IT" b="1" i="1" dirty="0">
                <a:solidFill>
                  <a:srgbClr val="FF0000"/>
                </a:solidFill>
              </a:rPr>
              <a:t>OTTENERE un LAVORO RISPONDENTE  alle   INCLINAZIONI e ASPIRAZIONI </a:t>
            </a:r>
          </a:p>
          <a:p>
            <a:pPr algn="ctr"/>
            <a:r>
              <a:rPr lang="it-IT" b="1" i="1" dirty="0">
                <a:solidFill>
                  <a:srgbClr val="FF0000"/>
                </a:solidFill>
              </a:rPr>
              <a:t>e  SVOLGERE  una  ATTIVITA’ GRATIFICANTE</a:t>
            </a:r>
          </a:p>
          <a:p>
            <a:pPr algn="ctr"/>
            <a:r>
              <a:rPr lang="it-IT" b="1" i="1" dirty="0"/>
              <a:t>E POTERE  UTILIZZARE tutti I BENI CHE CI SERVONO. </a:t>
            </a:r>
          </a:p>
          <a:p>
            <a:endParaRPr lang="it-IT" dirty="0"/>
          </a:p>
          <a:p>
            <a:pPr algn="ctr"/>
            <a:r>
              <a:rPr lang="it-IT" dirty="0"/>
              <a:t>IL BENESSERE DEVE ESSERE PERO’ </a:t>
            </a:r>
          </a:p>
          <a:p>
            <a:pPr algn="ctr"/>
            <a:r>
              <a:rPr lang="it-IT" b="1" i="1" dirty="0"/>
              <a:t>EQUO  E  SOSTENIBILE</a:t>
            </a:r>
            <a:r>
              <a:rPr lang="it-IT" dirty="0"/>
              <a:t>.</a:t>
            </a:r>
          </a:p>
          <a:p>
            <a:endParaRPr lang="it-IT" dirty="0"/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QUALE  FUTURO  </a:t>
            </a:r>
            <a:r>
              <a:rPr lang="it-IT" b="1" dirty="0" err="1">
                <a:solidFill>
                  <a:srgbClr val="C00000"/>
                </a:solidFill>
              </a:rPr>
              <a:t>CI</a:t>
            </a:r>
            <a:r>
              <a:rPr lang="it-IT" b="1" dirty="0">
                <a:solidFill>
                  <a:srgbClr val="C00000"/>
                </a:solidFill>
              </a:rPr>
              <a:t>  ASPETTA ? </a:t>
            </a:r>
          </a:p>
          <a:p>
            <a:pPr algn="ctr"/>
            <a:endParaRPr lang="it-IT" b="1" dirty="0"/>
          </a:p>
          <a:p>
            <a:pPr algn="ctr"/>
            <a:r>
              <a:rPr lang="it-IT" sz="2000" b="1" i="1" dirty="0">
                <a:solidFill>
                  <a:srgbClr val="CC00CC"/>
                </a:solidFill>
              </a:rPr>
              <a:t>TOCCA  ORA A VOI VINCERE  LE SFIDE PER IL PROSSIMO FUTURO </a:t>
            </a:r>
            <a:r>
              <a:rPr lang="it-IT" b="1" i="1" dirty="0">
                <a:solidFill>
                  <a:srgbClr val="CC00CC"/>
                </a:solidFill>
              </a:rPr>
              <a:t>.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60648"/>
            <a:ext cx="8352928" cy="63401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Ricordiamo che</a:t>
            </a:r>
          </a:p>
          <a:p>
            <a:pPr algn="ctr"/>
            <a:endParaRPr lang="it-IT" b="1" i="1" dirty="0"/>
          </a:p>
          <a:p>
            <a:pPr algn="ctr"/>
            <a:r>
              <a:rPr lang="it-IT" dirty="0"/>
              <a:t>LE MACROSTRUTTURE  pertinenti per la </a:t>
            </a:r>
            <a:r>
              <a:rPr lang="it-IT" b="1" dirty="0">
                <a:solidFill>
                  <a:srgbClr val="C00000"/>
                </a:solidFill>
              </a:rPr>
              <a:t>PRODUZIONE dei BENI </a:t>
            </a:r>
            <a:r>
              <a:rPr lang="it-IT" dirty="0"/>
              <a:t>che ci servono sono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AGRICOLTURA - INDUSTRIA  - COMMERCIO – FINANZA – SANITA’ –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TRASPORTI – TURISMO -  SERVIZI  - ....</a:t>
            </a:r>
          </a:p>
          <a:p>
            <a:pPr algn="ctr"/>
            <a:r>
              <a:rPr lang="it-IT" sz="2000" b="1" dirty="0"/>
              <a:t>Per tutti quei settori servono molti Tecnici.</a:t>
            </a:r>
          </a:p>
          <a:p>
            <a:pPr algn="ctr"/>
            <a:endParaRPr lang="it-IT" sz="2000" dirty="0"/>
          </a:p>
          <a:p>
            <a:pPr algn="ctr"/>
            <a:r>
              <a:rPr lang="it-IT" dirty="0"/>
              <a:t>LE RIVOLUZIONI INDUSTRIALI dal 1750 sono state consentite da: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SCIENZA APPLICATA - CULTURA TECNICA – RICERCA E SVILUPPO</a:t>
            </a:r>
          </a:p>
          <a:p>
            <a:pPr algn="ctr"/>
            <a:r>
              <a:rPr lang="it-IT" b="1" i="1" dirty="0"/>
              <a:t>E L’ INDUSTRIA E’ IN PERENNE INNOVAZIONE</a:t>
            </a:r>
          </a:p>
          <a:p>
            <a:endParaRPr lang="it-IT" dirty="0"/>
          </a:p>
          <a:p>
            <a:pPr algn="ctr"/>
            <a:r>
              <a:rPr lang="it-IT" dirty="0"/>
              <a:t>I BENI ECONOMICI SONO</a:t>
            </a:r>
            <a:br>
              <a:rPr lang="it-IT" dirty="0"/>
            </a:br>
            <a:r>
              <a:rPr lang="it-IT" dirty="0"/>
              <a:t>QUALUNQUE MERCE O SERVIZIO CHE PRESENTI UNA UTILITA’</a:t>
            </a:r>
          </a:p>
          <a:p>
            <a:pPr algn="ctr"/>
            <a:r>
              <a:rPr lang="it-IT" dirty="0"/>
              <a:t>E possono distinguersi come</a:t>
            </a:r>
          </a:p>
          <a:p>
            <a:pPr algn="ctr"/>
            <a:r>
              <a:rPr lang="it-IT" dirty="0"/>
              <a:t>BENI STRUMENTALI /</a:t>
            </a:r>
            <a:r>
              <a:rPr lang="it-IT" dirty="0" err="1"/>
              <a:t>DI</a:t>
            </a:r>
            <a:r>
              <a:rPr lang="it-IT" dirty="0"/>
              <a:t> INVESTIMENTO (INDIRETTI)</a:t>
            </a:r>
          </a:p>
          <a:p>
            <a:pPr algn="ctr"/>
            <a:r>
              <a:rPr lang="it-IT" i="1" dirty="0"/>
              <a:t>IMPIANTI, ATTREZZATURE, MEZZI </a:t>
            </a:r>
            <a:r>
              <a:rPr lang="it-IT" i="1" dirty="0" err="1"/>
              <a:t>DI</a:t>
            </a:r>
            <a:r>
              <a:rPr lang="it-IT" i="1" dirty="0"/>
              <a:t> TRASPORTO, </a:t>
            </a:r>
            <a:r>
              <a:rPr lang="it-IT" i="1" dirty="0" err="1"/>
              <a:t>DI</a:t>
            </a:r>
            <a:r>
              <a:rPr lang="it-IT" i="1" dirty="0"/>
              <a:t> COMUNICAZIONE/INFORMAZ, .....</a:t>
            </a:r>
          </a:p>
          <a:p>
            <a:pPr algn="ctr"/>
            <a:r>
              <a:rPr lang="it-IT" dirty="0"/>
              <a:t>e</a:t>
            </a:r>
          </a:p>
          <a:p>
            <a:pPr algn="ctr"/>
            <a:r>
              <a:rPr lang="it-IT" dirty="0"/>
              <a:t>BENI di CONSUMO (DIRETTI)</a:t>
            </a:r>
          </a:p>
          <a:p>
            <a:pPr algn="ctr"/>
            <a:r>
              <a:rPr lang="it-IT" i="1" dirty="0"/>
              <a:t>DUREVOLI , SEMIDUREVOLI ,  NON DUREVOLI , ....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Abbiamo bisogno anche di BENI IMMATERIALI, tra cui il più importante è la</a:t>
            </a:r>
          </a:p>
          <a:p>
            <a:pPr algn="ctr"/>
            <a:r>
              <a:rPr lang="it-IT" sz="2800" b="1" i="1" dirty="0">
                <a:solidFill>
                  <a:srgbClr val="C00000"/>
                </a:solidFill>
              </a:rPr>
              <a:t>CULTURA !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632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9A3734-1B8A-4C75-992F-0B38FE2D99A4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78852" name="CasellaDiTesto 3"/>
          <p:cNvSpPr txBox="1">
            <a:spLocks noChangeArrowheads="1"/>
          </p:cNvSpPr>
          <p:nvPr/>
        </p:nvSpPr>
        <p:spPr bwMode="auto">
          <a:xfrm>
            <a:off x="457200" y="457200"/>
            <a:ext cx="8229600" cy="587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it-IT" sz="16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it-IT" b="1" dirty="0">
                <a:solidFill>
                  <a:srgbClr val="0070C0"/>
                </a:solidFill>
              </a:rPr>
              <a:t>LE MACROSTRUTTURE   per  la PRODUZIONE di BENI:</a:t>
            </a:r>
          </a:p>
          <a:p>
            <a:pPr algn="ctr">
              <a:defRPr/>
            </a:pPr>
            <a:endParaRPr lang="it-IT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it-IT" dirty="0"/>
              <a:t>-  AGRICOLTURA        </a:t>
            </a:r>
          </a:p>
          <a:p>
            <a:pPr algn="ctr">
              <a:defRPr/>
            </a:pPr>
            <a:r>
              <a:rPr lang="it-IT" dirty="0"/>
              <a:t>-  INDUSTRIA              </a:t>
            </a:r>
          </a:p>
          <a:p>
            <a:pPr algn="ctr">
              <a:buFontTx/>
              <a:buChar char="-"/>
              <a:defRPr/>
            </a:pPr>
            <a:r>
              <a:rPr lang="it-IT" dirty="0"/>
              <a:t>COMMERCIO </a:t>
            </a:r>
          </a:p>
          <a:p>
            <a:pPr algn="ctr">
              <a:buFontTx/>
              <a:buChar char="-"/>
              <a:defRPr/>
            </a:pPr>
            <a:r>
              <a:rPr lang="it-IT" dirty="0"/>
              <a:t> FINANZA       </a:t>
            </a:r>
          </a:p>
          <a:p>
            <a:pPr algn="ctr">
              <a:buFontTx/>
              <a:buChar char="-"/>
              <a:defRPr/>
            </a:pPr>
            <a:r>
              <a:rPr lang="it-IT" dirty="0"/>
              <a:t>SERVIZI</a:t>
            </a:r>
          </a:p>
          <a:p>
            <a:pPr algn="ctr">
              <a:buFontTx/>
              <a:buChar char="-"/>
              <a:defRPr/>
            </a:pPr>
            <a:r>
              <a:rPr lang="it-IT" dirty="0" err="1"/>
              <a:t>………</a:t>
            </a:r>
            <a:r>
              <a:rPr lang="it-IT" dirty="0"/>
              <a:t>.</a:t>
            </a:r>
          </a:p>
          <a:p>
            <a:pPr>
              <a:defRPr/>
            </a:pPr>
            <a:endParaRPr lang="it-IT" sz="1600" dirty="0"/>
          </a:p>
          <a:p>
            <a:pPr>
              <a:defRPr/>
            </a:pPr>
            <a:endParaRPr lang="it-IT" sz="1600" dirty="0"/>
          </a:p>
          <a:p>
            <a:pPr>
              <a:defRPr/>
            </a:pPr>
            <a:endParaRPr lang="it-IT" sz="1600" dirty="0"/>
          </a:p>
          <a:p>
            <a:pPr algn="ctr">
              <a:defRPr/>
            </a:pPr>
            <a:r>
              <a:rPr lang="it-IT" sz="2400" b="1" dirty="0"/>
              <a:t>MA ...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FF00FF"/>
                </a:solidFill>
              </a:rPr>
              <a:t> </a:t>
            </a:r>
            <a:r>
              <a:rPr lang="it-IT" sz="2400" b="1" dirty="0">
                <a:solidFill>
                  <a:schemeClr val="accent2"/>
                </a:solidFill>
              </a:rPr>
              <a:t>L’IMPRESA INDUSTRIALE  E’ IL  MOTORE dell’ECONOMIA   </a:t>
            </a:r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r>
              <a:rPr lang="it-IT" sz="2000" b="1" i="1" dirty="0"/>
              <a:t>(AD ES. qui da noi:  I DISTRETTI INDUSTRIALI IN EMILIA-ROMAGNA)</a:t>
            </a:r>
            <a:endParaRPr lang="it-IT" sz="1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it-IT" sz="1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it-IT" sz="1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it-IT" sz="1600" dirty="0"/>
          </a:p>
          <a:p>
            <a:pPr algn="ctr">
              <a:defRPr/>
            </a:pPr>
            <a:endParaRPr lang="it-IT" sz="1600" dirty="0"/>
          </a:p>
          <a:p>
            <a:pPr>
              <a:defRPr/>
            </a:pPr>
            <a:endParaRPr lang="it-IT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404664"/>
            <a:ext cx="8064896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algn="ctr"/>
            <a:r>
              <a:rPr lang="it-IT" b="1" dirty="0"/>
              <a:t>ESEMPI  DI </a:t>
            </a:r>
            <a:r>
              <a:rPr lang="it-IT" b="1" dirty="0">
                <a:solidFill>
                  <a:srgbClr val="C00000"/>
                </a:solidFill>
              </a:rPr>
              <a:t>AREE DI ECCELLENZA  INDUSTRIALI **</a:t>
            </a:r>
          </a:p>
          <a:p>
            <a:pPr algn="ctr"/>
            <a:r>
              <a:rPr lang="it-IT" b="1" dirty="0"/>
              <a:t>DELL’ EMILIA – ROMAGNA</a:t>
            </a:r>
          </a:p>
          <a:p>
            <a:pPr algn="ctr"/>
            <a:endParaRPr lang="it-IT" b="1" dirty="0"/>
          </a:p>
          <a:p>
            <a:r>
              <a:rPr lang="it-IT" b="1" dirty="0"/>
              <a:t>PACKAGING VALLEY  </a:t>
            </a:r>
            <a:r>
              <a:rPr lang="it-IT" sz="1400" i="1" dirty="0"/>
              <a:t>( BOLOGNA - MODENA)</a:t>
            </a:r>
          </a:p>
          <a:p>
            <a:endParaRPr lang="it-IT" b="1" dirty="0"/>
          </a:p>
          <a:p>
            <a:r>
              <a:rPr lang="it-IT" b="1" dirty="0"/>
              <a:t>FOOD VALLEY  </a:t>
            </a:r>
            <a:r>
              <a:rPr lang="it-IT" sz="1400" i="1" dirty="0"/>
              <a:t>( PARMA – FORLI’/CESENA )</a:t>
            </a:r>
          </a:p>
          <a:p>
            <a:endParaRPr lang="it-IT" b="1" dirty="0"/>
          </a:p>
          <a:p>
            <a:r>
              <a:rPr lang="it-IT" b="1" dirty="0"/>
              <a:t>MACCHINE AGRICOLE </a:t>
            </a:r>
            <a:r>
              <a:rPr lang="it-IT" sz="1400" i="1" dirty="0"/>
              <a:t>(MODENA–REGGIO – FORLI’)</a:t>
            </a:r>
          </a:p>
          <a:p>
            <a:endParaRPr lang="it-IT" b="1" dirty="0"/>
          </a:p>
          <a:p>
            <a:r>
              <a:rPr lang="it-IT" b="1" dirty="0"/>
              <a:t>MACCHINE per CERAMICA </a:t>
            </a:r>
            <a:r>
              <a:rPr lang="it-IT" sz="1400" i="1" dirty="0"/>
              <a:t>(SASSUOLO-IMOLA )</a:t>
            </a:r>
          </a:p>
          <a:p>
            <a:endParaRPr lang="it-IT" b="1" dirty="0"/>
          </a:p>
          <a:p>
            <a:r>
              <a:rPr lang="it-IT" b="1" dirty="0"/>
              <a:t>MACCHINE UTENSILI </a:t>
            </a:r>
            <a:r>
              <a:rPr lang="it-IT" sz="1400" i="1" dirty="0"/>
              <a:t>( PIACENZA )</a:t>
            </a:r>
          </a:p>
          <a:p>
            <a:endParaRPr lang="it-IT" b="1" dirty="0"/>
          </a:p>
          <a:p>
            <a:r>
              <a:rPr lang="it-IT" b="1" dirty="0"/>
              <a:t>MOTORISTICA e MECCANICA FINE </a:t>
            </a:r>
            <a:r>
              <a:rPr lang="it-IT" sz="1400" i="1" dirty="0"/>
              <a:t>(MODENA – BOLOGNA)</a:t>
            </a:r>
          </a:p>
          <a:p>
            <a:endParaRPr lang="it-IT" b="1" dirty="0"/>
          </a:p>
          <a:p>
            <a:r>
              <a:rPr lang="it-IT" b="1" dirty="0"/>
              <a:t>BIOTECNOLOGIE </a:t>
            </a:r>
            <a:r>
              <a:rPr lang="it-IT" sz="1400" i="1" dirty="0"/>
              <a:t>( MIRANDOLA )</a:t>
            </a:r>
          </a:p>
          <a:p>
            <a:endParaRPr lang="it-IT" b="1" dirty="0"/>
          </a:p>
          <a:p>
            <a:r>
              <a:rPr lang="it-IT" b="1" dirty="0"/>
              <a:t>MACCHINE per IL LEGNO </a:t>
            </a:r>
            <a:r>
              <a:rPr lang="it-IT" sz="1400" i="1" dirty="0"/>
              <a:t>( RIMINI ) </a:t>
            </a:r>
          </a:p>
          <a:p>
            <a:endParaRPr lang="it-IT" dirty="0"/>
          </a:p>
          <a:p>
            <a:r>
              <a:rPr lang="it-IT" sz="1600" i="1" dirty="0"/>
              <a:t>** La maggioranza delle industrie del settore metalmeccanico.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529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851B19-2584-4EFB-8BB7-D2C6428BA955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76804" name="CasellaDiTesto 3"/>
          <p:cNvSpPr txBox="1">
            <a:spLocks noChangeArrowheads="1"/>
          </p:cNvSpPr>
          <p:nvPr/>
        </p:nvSpPr>
        <p:spPr bwMode="auto">
          <a:xfrm>
            <a:off x="457200" y="332656"/>
            <a:ext cx="815340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/>
              <a:t>Quali sono quindi </a:t>
            </a:r>
            <a:r>
              <a:rPr lang="it-IT" b="1" dirty="0">
                <a:solidFill>
                  <a:srgbClr val="C00000"/>
                </a:solidFill>
              </a:rPr>
              <a:t>gli indirizzi di studio e professionali </a:t>
            </a:r>
          </a:p>
          <a:p>
            <a:pPr algn="ctr">
              <a:defRPr/>
            </a:pPr>
            <a:r>
              <a:rPr lang="it-IT" dirty="0"/>
              <a:t>per farsi una </a:t>
            </a:r>
            <a:r>
              <a:rPr lang="it-IT" b="1" dirty="0">
                <a:solidFill>
                  <a:srgbClr val="0070C0"/>
                </a:solidFill>
              </a:rPr>
              <a:t>Cultura Tecnica </a:t>
            </a:r>
            <a:r>
              <a:rPr lang="it-IT" dirty="0"/>
              <a:t>da utilizzare poi nel mestiere o nella professione ? </a:t>
            </a:r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dirty="0"/>
              <a:t>Le </a:t>
            </a:r>
            <a:r>
              <a:rPr lang="it-IT" b="1" dirty="0">
                <a:solidFill>
                  <a:schemeClr val="accent2"/>
                </a:solidFill>
              </a:rPr>
              <a:t>Categorie di materie ‘tecniche</a:t>
            </a:r>
            <a:r>
              <a:rPr lang="it-IT" b="1" dirty="0">
                <a:solidFill>
                  <a:srgbClr val="FF00FF"/>
                </a:solidFill>
              </a:rPr>
              <a:t>’ </a:t>
            </a:r>
            <a:r>
              <a:rPr lang="it-IT" dirty="0"/>
              <a:t>possono essere </a:t>
            </a:r>
            <a:r>
              <a:rPr lang="it-IT" b="1" i="1" dirty="0"/>
              <a:t>ad esempio le seguenti</a:t>
            </a:r>
            <a:r>
              <a:rPr lang="it-IT" dirty="0"/>
              <a:t>. </a:t>
            </a:r>
          </a:p>
          <a:p>
            <a:pPr algn="ctr">
              <a:defRPr/>
            </a:pPr>
            <a:endParaRPr lang="it-IT" dirty="0"/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57400"/>
            <a:ext cx="8701087" cy="419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piè di pagina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0B2BA6-32BE-4F0C-9901-0EA9B877E6E1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13316" name="Picture 2" descr="http://media-s3.viva-images.com/vivastreet_it/clad/c2/a/34277786/large/1.jpg?dt=11dcc5eab71fb307b846589d50d60ff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3009900" cy="4238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701" name="CasellaDiTesto 5"/>
          <p:cNvSpPr txBox="1">
            <a:spLocks noChangeArrowheads="1"/>
          </p:cNvSpPr>
          <p:nvPr/>
        </p:nvSpPr>
        <p:spPr bwMode="auto">
          <a:xfrm>
            <a:off x="533400" y="5486400"/>
            <a:ext cx="8153400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C00000"/>
                </a:solidFill>
              </a:rPr>
              <a:t>ALLA BASE </a:t>
            </a:r>
            <a:r>
              <a:rPr lang="it-IT" b="1" dirty="0" err="1">
                <a:solidFill>
                  <a:srgbClr val="C00000"/>
                </a:solidFill>
              </a:rPr>
              <a:t>DI</a:t>
            </a:r>
            <a:r>
              <a:rPr lang="it-IT" b="1" dirty="0">
                <a:solidFill>
                  <a:srgbClr val="C00000"/>
                </a:solidFill>
              </a:rPr>
              <a:t> TUTTO </a:t>
            </a:r>
            <a:r>
              <a:rPr lang="it-IT" b="1" dirty="0" err="1">
                <a:solidFill>
                  <a:srgbClr val="C00000"/>
                </a:solidFill>
              </a:rPr>
              <a:t>C’E</a:t>
            </a:r>
            <a:r>
              <a:rPr lang="it-IT" b="1" dirty="0">
                <a:solidFill>
                  <a:srgbClr val="C00000"/>
                </a:solidFill>
              </a:rPr>
              <a:t>’ LA MATEMATICA</a:t>
            </a:r>
          </a:p>
          <a:p>
            <a:pPr algn="ctr">
              <a:defRPr/>
            </a:pPr>
            <a:r>
              <a:rPr lang="it-IT" b="1" i="1" dirty="0"/>
              <a:t>Con essa si esprimono la fisica, la chimica, la biologia, l’agronomia, </a:t>
            </a:r>
            <a:r>
              <a:rPr lang="it-IT" b="1" i="1" dirty="0" err="1"/>
              <a:t>ecc</a:t>
            </a:r>
            <a:r>
              <a:rPr lang="it-IT" b="1" i="1" dirty="0"/>
              <a:t>…..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piè di pagina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1433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DB55A9-488F-4809-980A-2BA980743673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14340" name="Picture 2" descr="http://annunci.studenti.it/images/lezioni-private_1/matematica-analisi-materie-scientifiche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6096000" cy="60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1536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FFC5D2-176D-4D3E-8E9D-AB87B3DD5D84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15364" name="Picture 2" descr="http://us.123rf.com/400wm/400/400/ronstik/ronstik1111/ronstik111100435/11359614-donna-disperata-con-molte-equazioni-matematiche-intorno-a-l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239000" cy="4832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143000" y="381000"/>
            <a:ext cx="7010400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C00000"/>
                </a:solidFill>
              </a:rPr>
              <a:t>UHM ?!?  COME POSSIAMO FARE 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60647"/>
            <a:ext cx="8496944" cy="6401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Documento presentato da:</a:t>
            </a:r>
          </a:p>
          <a:p>
            <a:pPr algn="ctr"/>
            <a:r>
              <a:rPr lang="it-IT" b="1" dirty="0"/>
              <a:t>Franco Boccia, ingegnere</a:t>
            </a:r>
          </a:p>
          <a:p>
            <a:pPr algn="ctr"/>
            <a:r>
              <a:rPr lang="it-IT" b="1" i="1" dirty="0"/>
              <a:t>ex dirigente industria, ora ‘quiescente’ - ca. 57 anni lavoro ‘organizzativo’</a:t>
            </a:r>
          </a:p>
          <a:p>
            <a:pPr algn="ctr"/>
            <a:r>
              <a:rPr lang="it-IT" sz="1400" dirty="0"/>
              <a:t>37 anni in industria – 20  anni consulenza/coaching in aziende  </a:t>
            </a:r>
          </a:p>
          <a:p>
            <a:pPr algn="ctr"/>
            <a:r>
              <a:rPr lang="it-IT" sz="1400" dirty="0"/>
              <a:t>5 anni anche come osservatore, promotore business, organizzazione convegni, </a:t>
            </a:r>
            <a:r>
              <a:rPr lang="it-IT" sz="1400" dirty="0" err="1"/>
              <a:t>ecc</a:t>
            </a:r>
            <a:r>
              <a:rPr lang="it-IT" sz="1400" dirty="0"/>
              <a:t>…</a:t>
            </a:r>
          </a:p>
          <a:p>
            <a:endParaRPr lang="it-IT" dirty="0"/>
          </a:p>
          <a:p>
            <a:pPr algn="ctr"/>
            <a:r>
              <a:rPr lang="it-IT" i="1" dirty="0"/>
              <a:t>Union </a:t>
            </a:r>
            <a:r>
              <a:rPr lang="it-IT" i="1" dirty="0" err="1"/>
              <a:t>Carbide</a:t>
            </a:r>
            <a:r>
              <a:rPr lang="it-IT" i="1" dirty="0"/>
              <a:t> Italia, Gruppo </a:t>
            </a:r>
            <a:r>
              <a:rPr lang="it-IT" i="1" dirty="0" err="1"/>
              <a:t>Telettra</a:t>
            </a:r>
            <a:r>
              <a:rPr lang="it-IT" i="1" dirty="0"/>
              <a:t>, Gruppo </a:t>
            </a:r>
            <a:r>
              <a:rPr lang="it-IT" i="1" dirty="0" err="1"/>
              <a:t>Sasib</a:t>
            </a:r>
            <a:endParaRPr lang="it-IT" i="1" dirty="0"/>
          </a:p>
          <a:p>
            <a:pPr algn="ctr"/>
            <a:r>
              <a:rPr lang="it-IT" i="1" dirty="0"/>
              <a:t>CSC Italia, Artsana, Prada, Armani, ITR, Diadora, </a:t>
            </a:r>
            <a:r>
              <a:rPr lang="it-IT" i="1" dirty="0" err="1"/>
              <a:t>Dolce&amp;Gabbana</a:t>
            </a:r>
            <a:r>
              <a:rPr lang="it-IT" i="1" dirty="0"/>
              <a:t>, Italtel, </a:t>
            </a:r>
            <a:r>
              <a:rPr lang="it-IT" i="1" dirty="0" err="1"/>
              <a:t>Cineca</a:t>
            </a:r>
            <a:r>
              <a:rPr lang="it-IT" i="1" dirty="0"/>
              <a:t> </a:t>
            </a:r>
          </a:p>
          <a:p>
            <a:pPr algn="ctr"/>
            <a:r>
              <a:rPr lang="it-IT" i="1" dirty="0"/>
              <a:t>Collaborazioni con Federmanager, Confindustria.  E poi con </a:t>
            </a:r>
            <a:r>
              <a:rPr lang="it-IT" i="1" dirty="0" err="1"/>
              <a:t>Asspec</a:t>
            </a:r>
            <a:r>
              <a:rPr lang="it-IT" dirty="0" err="1"/>
              <a:t>t</a:t>
            </a:r>
            <a:r>
              <a:rPr lang="it-IT" dirty="0"/>
              <a:t>, </a:t>
            </a:r>
            <a:r>
              <a:rPr lang="it-IT" i="1" dirty="0" err="1"/>
              <a:t>Elite</a:t>
            </a:r>
            <a:r>
              <a:rPr lang="it-IT" i="1" dirty="0"/>
              <a:t> </a:t>
            </a:r>
            <a:r>
              <a:rPr lang="it-IT" i="1" dirty="0" err="1"/>
              <a:t>Laboratory</a:t>
            </a:r>
            <a:r>
              <a:rPr lang="it-IT" dirty="0"/>
              <a:t>.</a:t>
            </a:r>
          </a:p>
          <a:p>
            <a:pPr algn="ctr"/>
            <a:endParaRPr lang="it-IT" b="1" dirty="0">
              <a:solidFill>
                <a:srgbClr val="C00000"/>
              </a:solidFill>
            </a:endParaRPr>
          </a:p>
          <a:p>
            <a:pPr algn="ctr"/>
            <a:r>
              <a:rPr lang="it-IT" sz="1400" i="1" dirty="0">
                <a:hlinkClick r:id="rId2"/>
              </a:rPr>
              <a:t>www.b-it.it</a:t>
            </a:r>
            <a:r>
              <a:rPr lang="it-IT" sz="1400" i="1" dirty="0"/>
              <a:t> – </a:t>
            </a:r>
            <a:r>
              <a:rPr lang="it-IT" sz="1400" i="1" dirty="0" err="1"/>
              <a:t>e.mail</a:t>
            </a:r>
            <a:r>
              <a:rPr lang="it-IT" sz="1400" i="1" dirty="0"/>
              <a:t>: </a:t>
            </a:r>
            <a:r>
              <a:rPr lang="it-IT" sz="1400" i="1" dirty="0">
                <a:hlinkClick r:id="rId3"/>
              </a:rPr>
              <a:t>f.boccia@b-it.it</a:t>
            </a:r>
            <a:r>
              <a:rPr lang="it-IT" sz="1400" i="1" dirty="0"/>
              <a:t> </a:t>
            </a:r>
          </a:p>
          <a:p>
            <a:pPr algn="ctr"/>
            <a:r>
              <a:rPr lang="it-IT" b="1" dirty="0" err="1"/>
              <a:t>-------</a:t>
            </a:r>
            <a:r>
              <a:rPr lang="it-IT" b="1" dirty="0"/>
              <a:t> oo0oo </a:t>
            </a:r>
            <a:r>
              <a:rPr lang="it-IT" b="1" dirty="0" err="1"/>
              <a:t>-------</a:t>
            </a:r>
            <a:endParaRPr lang="it-IT" b="1" dirty="0"/>
          </a:p>
          <a:p>
            <a:endParaRPr lang="it-IT" b="1" i="1" dirty="0">
              <a:solidFill>
                <a:srgbClr val="000000"/>
              </a:solidFill>
            </a:endParaRPr>
          </a:p>
          <a:p>
            <a:r>
              <a:rPr lang="it-IT" b="1" i="1" dirty="0">
                <a:solidFill>
                  <a:srgbClr val="FF0000"/>
                </a:solidFill>
              </a:rPr>
              <a:t>Fortuna di aver vissuto evoluzione ICT in aziende, dalla nascita ai gg. nostri. </a:t>
            </a:r>
          </a:p>
          <a:p>
            <a:pPr algn="r"/>
            <a:r>
              <a:rPr lang="it-IT" b="1" i="1" dirty="0">
                <a:solidFill>
                  <a:srgbClr val="FF0000"/>
                </a:solidFill>
              </a:rPr>
              <a:t>Ed aver utilizzato il suo potenziale in riorganizzare aziende.</a:t>
            </a:r>
          </a:p>
          <a:p>
            <a:r>
              <a:rPr lang="it-IT" b="1" i="1" dirty="0">
                <a:solidFill>
                  <a:srgbClr val="CC00CC"/>
                </a:solidFill>
              </a:rPr>
              <a:t>Da qualche anno pre-avviso ed osservazione della nuova ‘era digitale’ </a:t>
            </a:r>
          </a:p>
          <a:p>
            <a:pPr algn="r"/>
            <a:r>
              <a:rPr lang="it-IT" b="1" i="1" dirty="0">
                <a:solidFill>
                  <a:srgbClr val="CC00CC"/>
                </a:solidFill>
              </a:rPr>
              <a:t>e tentativi di comunicazione/promozione della sua importanza</a:t>
            </a:r>
            <a:r>
              <a:rPr lang="it-IT" b="1" i="1" dirty="0">
                <a:solidFill>
                  <a:srgbClr val="0070C0"/>
                </a:solidFill>
              </a:rPr>
              <a:t>.</a:t>
            </a:r>
            <a:endParaRPr lang="it-IT" dirty="0">
              <a:solidFill>
                <a:srgbClr val="0070C0"/>
              </a:solidFill>
            </a:endParaRPr>
          </a:p>
          <a:p>
            <a:pPr algn="ctr"/>
            <a:endParaRPr lang="it-IT" dirty="0"/>
          </a:p>
          <a:p>
            <a:r>
              <a:rPr lang="it-I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Asspect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è l 'Associazione di cui faccio parte. Per la promozione della Cultura Tecnica’</a:t>
            </a:r>
          </a:p>
          <a:p>
            <a:endParaRPr lang="it-IT" dirty="0"/>
          </a:p>
          <a:p>
            <a:pPr algn="ctr"/>
            <a:r>
              <a:rPr lang="it-IT" dirty="0"/>
              <a:t>------ oo0oo -------</a:t>
            </a:r>
          </a:p>
          <a:p>
            <a:pPr algn="r"/>
            <a:endParaRPr lang="it-IT" sz="1600" i="1" dirty="0"/>
          </a:p>
          <a:p>
            <a:pPr algn="r"/>
            <a:r>
              <a:rPr lang="it-IT" sz="1600" i="1" dirty="0"/>
              <a:t>Gran parte delle immagini sono state tratte da Google.</a:t>
            </a:r>
            <a:endParaRPr lang="it-IT" sz="16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1638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182BC-B77E-4754-A049-D156A7E9147C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16388" name="Picture 2" descr="http://www.iomulo.com/fotoutenti/Matteini_Luca_201301231145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5715000" cy="5251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797" name="CasellaDiTesto 4"/>
          <p:cNvSpPr txBox="1">
            <a:spLocks noChangeArrowheads="1"/>
          </p:cNvSpPr>
          <p:nvPr/>
        </p:nvSpPr>
        <p:spPr bwMode="auto">
          <a:xfrm>
            <a:off x="683568" y="228600"/>
            <a:ext cx="800323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C00000"/>
                </a:solidFill>
              </a:rPr>
              <a:t>OCCORRONO METODO E PERSEVERANZA</a:t>
            </a:r>
            <a:endParaRPr lang="it-IT" sz="12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1400" b="1" i="1" dirty="0"/>
              <a:t>Tanta pazienza di chi deve imparare, ma pure tanta pazienza di un </a:t>
            </a:r>
            <a:r>
              <a:rPr lang="it-IT" sz="1400" b="1" i="1" dirty="0">
                <a:solidFill>
                  <a:srgbClr val="C00000"/>
                </a:solidFill>
              </a:rPr>
              <a:t>veramente buon insegnante</a:t>
            </a:r>
            <a:r>
              <a:rPr lang="it-IT" sz="1400" b="1" i="1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17411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518F83-CE10-4D31-8AFD-2119F502378C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17412" name="Picture 2" descr="http://digilander.libero.it/Cicerone80/P_anatomia%20e%20fisiologia%20del%20cervell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118350" cy="5191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09600" y="381000"/>
            <a:ext cx="78486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C00000"/>
                </a:solidFill>
              </a:rPr>
              <a:t>La matematica fa sviluppare molto il cervello.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18435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BABF5A-92EA-4210-9CB3-CF286243CB18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18436" name="Picture 2" descr="http://file.aperion.it/slir/w400-h450/nove/foto/lavo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5380038" cy="3717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21" name="CasellaDiTesto 4"/>
          <p:cNvSpPr txBox="1">
            <a:spLocks noChangeArrowheads="1"/>
          </p:cNvSpPr>
          <p:nvPr/>
        </p:nvSpPr>
        <p:spPr bwMode="auto">
          <a:xfrm>
            <a:off x="304800" y="457200"/>
            <a:ext cx="8229600" cy="1692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it-IT" b="1" dirty="0"/>
          </a:p>
          <a:p>
            <a:pPr algn="ctr">
              <a:defRPr/>
            </a:pPr>
            <a:r>
              <a:rPr lang="it-IT" b="1" dirty="0"/>
              <a:t>E ALLA FINE DEGLI STUDI PERO’ DOBBIAMO </a:t>
            </a:r>
          </a:p>
          <a:p>
            <a:pPr algn="ctr">
              <a:defRPr/>
            </a:pPr>
            <a:endParaRPr lang="it-IT" b="1" dirty="0">
              <a:solidFill>
                <a:srgbClr val="FF3300"/>
              </a:solidFill>
            </a:endParaRPr>
          </a:p>
          <a:p>
            <a:pPr algn="ctr">
              <a:defRPr/>
            </a:pPr>
            <a:r>
              <a:rPr lang="it-IT" sz="3200" b="1" i="1" dirty="0">
                <a:solidFill>
                  <a:srgbClr val="CC00FF"/>
                </a:solidFill>
              </a:rPr>
              <a:t>TROVARE UN LAVORO !!!</a:t>
            </a:r>
          </a:p>
          <a:p>
            <a:pPr algn="ctr">
              <a:defRPr/>
            </a:pPr>
            <a:endParaRPr lang="it-IT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1945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175210-D24A-4311-9100-8F33D10E6DD5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19460" name="Picture 2" descr="http://www.biotecnologiepertutti.it/wp-content/uploads/2010/03/lavoro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7"/>
            <a:ext cx="5505450" cy="41044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5845" name="CasellaDiTesto 4"/>
          <p:cNvSpPr txBox="1">
            <a:spLocks noChangeArrowheads="1"/>
          </p:cNvSpPr>
          <p:nvPr/>
        </p:nvSpPr>
        <p:spPr bwMode="auto">
          <a:xfrm>
            <a:off x="539552" y="4682321"/>
            <a:ext cx="784887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b="1" dirty="0">
                <a:solidFill>
                  <a:srgbClr val="C00000"/>
                </a:solidFill>
              </a:rPr>
              <a:t>DOVE SI TROVA LAVORO PIU’ FACILMENTE ?</a:t>
            </a:r>
          </a:p>
          <a:p>
            <a:pPr algn="ctr">
              <a:defRPr/>
            </a:pPr>
            <a:endParaRPr lang="it-IT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dirty="0"/>
              <a:t>E’ un discorso che non possiamo fare adesso. </a:t>
            </a:r>
          </a:p>
          <a:p>
            <a:pPr algn="ctr">
              <a:defRPr/>
            </a:pPr>
            <a:r>
              <a:rPr lang="it-IT" b="1" i="1" dirty="0"/>
              <a:t>Ma si consiglia di incominciare dalla Camera di Commercio, come visto all’inizio</a:t>
            </a:r>
            <a:r>
              <a:rPr lang="it-IT" dirty="0"/>
              <a:t>.</a:t>
            </a:r>
          </a:p>
          <a:p>
            <a:pPr algn="ctr"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1593" y="476672"/>
            <a:ext cx="8653807" cy="58092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350" dirty="0"/>
          </a:p>
          <a:p>
            <a:pPr algn="ctr"/>
            <a:r>
              <a:rPr lang="it-IT" sz="1600" b="1" i="1" dirty="0"/>
              <a:t>Vediamo pure cosa si dice ancora sui </a:t>
            </a:r>
            <a:r>
              <a:rPr lang="it-IT" sz="1600" b="1" i="1" dirty="0">
                <a:solidFill>
                  <a:srgbClr val="C00000"/>
                </a:solidFill>
              </a:rPr>
              <a:t>posti di lavoro più difficili da trovare</a:t>
            </a:r>
            <a:r>
              <a:rPr lang="it-IT" sz="1600" b="1" i="1" dirty="0"/>
              <a:t>.</a:t>
            </a:r>
          </a:p>
          <a:p>
            <a:pPr algn="ctr"/>
            <a:r>
              <a:rPr lang="it-IT" sz="1500" b="1" i="1" dirty="0"/>
              <a:t>(Unioncamere-ANPAL)</a:t>
            </a:r>
          </a:p>
          <a:p>
            <a:pPr algn="ctr"/>
            <a:endParaRPr lang="it-IT" sz="1500" b="1" i="1" dirty="0"/>
          </a:p>
          <a:p>
            <a:pPr algn="ctr"/>
            <a:endParaRPr lang="it-IT" sz="1500" b="1" i="1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689A3F-FC75-3D14-A753-1BD20DF95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0" y="1340768"/>
            <a:ext cx="8521887" cy="36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74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95536" y="620688"/>
            <a:ext cx="842493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000" b="1" dirty="0">
              <a:latin typeface="Times New Roman"/>
            </a:endParaRPr>
          </a:p>
          <a:p>
            <a:pPr algn="ctr"/>
            <a:r>
              <a:rPr lang="it-IT" sz="2000" b="1" dirty="0">
                <a:solidFill>
                  <a:srgbClr val="C00000"/>
                </a:solidFill>
                <a:latin typeface="Times New Roman"/>
              </a:rPr>
              <a:t>E le professioni del prossimo futuro</a:t>
            </a:r>
            <a:r>
              <a:rPr lang="it-IT" sz="2000" b="1" dirty="0">
                <a:latin typeface="Times New Roman"/>
              </a:rPr>
              <a:t>.</a:t>
            </a:r>
          </a:p>
          <a:p>
            <a:pPr algn="ctr"/>
            <a:r>
              <a:rPr lang="it-IT" sz="1400" b="1" dirty="0">
                <a:latin typeface="Times New Roman"/>
              </a:rPr>
              <a:t>(dal World </a:t>
            </a:r>
            <a:r>
              <a:rPr lang="it-IT" sz="1400" b="1" dirty="0" err="1">
                <a:latin typeface="Times New Roman"/>
              </a:rPr>
              <a:t>Economic</a:t>
            </a:r>
            <a:r>
              <a:rPr lang="it-IT" sz="1400" b="1" dirty="0">
                <a:latin typeface="Times New Roman"/>
              </a:rPr>
              <a:t> Forum)</a:t>
            </a:r>
            <a:r>
              <a:rPr lang="it-IT" sz="1400" dirty="0">
                <a:latin typeface="Times New Roman"/>
              </a:rPr>
              <a:t> </a:t>
            </a:r>
          </a:p>
          <a:p>
            <a:pPr algn="ctr"/>
            <a:r>
              <a:rPr lang="it-IT" sz="1600" b="1" dirty="0">
                <a:latin typeface="Times New Roman"/>
              </a:rPr>
              <a:t>Nuove professioni importanti</a:t>
            </a:r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,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ma da 'creare' fin da oggi</a:t>
            </a:r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.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09A1B00-E35C-4850-BBC9-B9A44385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58" y="1772816"/>
            <a:ext cx="6221261" cy="461467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1784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278CB9-D646-4DC1-93E0-C526FFAA4D6F}"/>
              </a:ext>
            </a:extLst>
          </p:cNvPr>
          <p:cNvSpPr txBox="1"/>
          <p:nvPr/>
        </p:nvSpPr>
        <p:spPr>
          <a:xfrm>
            <a:off x="405353" y="556181"/>
            <a:ext cx="8408709" cy="5755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r>
              <a:rPr lang="it-IT" sz="2000" b="1" dirty="0">
                <a:solidFill>
                  <a:srgbClr val="C00000"/>
                </a:solidFill>
              </a:rPr>
              <a:t>Il futuro delle competenze in Italia: 2030, come evolverà il lavoro ?</a:t>
            </a:r>
          </a:p>
          <a:p>
            <a:r>
              <a:rPr lang="it-IT" sz="2000" b="1" i="1" dirty="0"/>
              <a:t>Da Redazione </a:t>
            </a:r>
            <a:r>
              <a:rPr lang="it-IT" sz="2000" b="1" i="1" dirty="0" err="1"/>
              <a:t>BitMAT</a:t>
            </a:r>
            <a:r>
              <a:rPr lang="it-IT" sz="2000" b="1" i="1" dirty="0"/>
              <a:t> -19/02/2021</a:t>
            </a:r>
          </a:p>
          <a:p>
            <a:endParaRPr lang="it-IT" sz="2000" dirty="0"/>
          </a:p>
          <a:p>
            <a:r>
              <a:rPr lang="it-IT" sz="2000" dirty="0"/>
              <a:t>Settori produttivi e trend occupazionali al 2030.</a:t>
            </a:r>
          </a:p>
          <a:p>
            <a:endParaRPr lang="it-IT" sz="2000" dirty="0"/>
          </a:p>
          <a:p>
            <a:r>
              <a:rPr lang="it-IT" sz="2000" dirty="0"/>
              <a:t>I risultati di uno Studio di EY, Pearson e </a:t>
            </a:r>
            <a:r>
              <a:rPr lang="it-IT" sz="2000" dirty="0" err="1"/>
              <a:t>ManpowerGroup</a:t>
            </a:r>
            <a:r>
              <a:rPr lang="it-IT" sz="2000" dirty="0"/>
              <a:t> evidenziano come </a:t>
            </a:r>
          </a:p>
          <a:p>
            <a:pPr algn="ctr"/>
            <a:r>
              <a:rPr lang="it-IT" sz="2000" b="1" i="1" dirty="0"/>
              <a:t>i nuovi processi di digitalizzazione e </a:t>
            </a:r>
            <a:r>
              <a:rPr lang="it-IT" sz="2000" b="1" i="1" dirty="0" err="1"/>
              <a:t>iperconnessioni</a:t>
            </a:r>
            <a:r>
              <a:rPr lang="it-IT" sz="2000" b="1" i="1" dirty="0"/>
              <a:t> </a:t>
            </a:r>
          </a:p>
          <a:p>
            <a:pPr algn="ctr"/>
            <a:r>
              <a:rPr lang="it-IT" sz="2800" b="1" i="1" dirty="0">
                <a:solidFill>
                  <a:srgbClr val="9933FF"/>
                </a:solidFill>
              </a:rPr>
              <a:t>RICHIEDERANNO COMPETENZE 'COMPOSITE', </a:t>
            </a:r>
          </a:p>
          <a:p>
            <a:pPr algn="ctr"/>
            <a:r>
              <a:rPr lang="it-IT" sz="2000" b="1" dirty="0"/>
              <a:t>in grado di gestire la complessità </a:t>
            </a:r>
          </a:p>
          <a:p>
            <a:pPr algn="ctr"/>
            <a:r>
              <a:rPr lang="it-IT" sz="2000" i="1" dirty="0"/>
              <a:t>tecnica, tecnologica, organizzativa e gestionale</a:t>
            </a:r>
            <a:r>
              <a:rPr lang="it-IT" sz="2000" dirty="0"/>
              <a:t>. </a:t>
            </a:r>
          </a:p>
          <a:p>
            <a:endParaRPr lang="it-IT" sz="2000" dirty="0"/>
          </a:p>
          <a:p>
            <a:pPr algn="ctr"/>
            <a:r>
              <a:rPr lang="it-IT" sz="2000" dirty="0"/>
              <a:t>Solo il 36% delle professioni attuali </a:t>
            </a:r>
          </a:p>
          <a:p>
            <a:pPr algn="ctr"/>
            <a:r>
              <a:rPr lang="it-IT" sz="2000" dirty="0"/>
              <a:t>sono destinate a crescere nei prossimi 10 anni;</a:t>
            </a:r>
          </a:p>
          <a:p>
            <a:pPr algn="ctr"/>
            <a:r>
              <a:rPr lang="it-IT" sz="2000" b="1" dirty="0"/>
              <a:t>vanno costruite nuove competenze,</a:t>
            </a:r>
            <a:r>
              <a:rPr lang="it-IT" sz="2000" dirty="0"/>
              <a:t> </a:t>
            </a:r>
          </a:p>
          <a:p>
            <a:pPr algn="ctr"/>
            <a:endParaRPr lang="it-IT" sz="2000" dirty="0"/>
          </a:p>
          <a:p>
            <a:pPr algn="ctr"/>
            <a:r>
              <a:rPr lang="it-IT" sz="2000" b="1" i="1" dirty="0">
                <a:solidFill>
                  <a:srgbClr val="C00000"/>
                </a:solidFill>
              </a:rPr>
              <a:t>quasi tutte tecniche e soprattutto quelle digitali.</a:t>
            </a:r>
          </a:p>
          <a:p>
            <a:endParaRPr lang="it-IT" sz="2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801B34-DC38-40C4-8459-AF815FA9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A13D3D-B998-49A4-99FF-C26A1414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478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278CB9-D646-4DC1-93E0-C526FFAA4D6F}"/>
              </a:ext>
            </a:extLst>
          </p:cNvPr>
          <p:cNvSpPr txBox="1"/>
          <p:nvPr/>
        </p:nvSpPr>
        <p:spPr>
          <a:xfrm>
            <a:off x="405353" y="518473"/>
            <a:ext cx="8408709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C00000"/>
                </a:solidFill>
              </a:rPr>
              <a:t>Il futuro delle competenze in Italia: 2030, come evolverà il lavoro ?</a:t>
            </a:r>
          </a:p>
          <a:p>
            <a:endParaRPr lang="it-IT" b="1" i="1" dirty="0"/>
          </a:p>
          <a:p>
            <a:r>
              <a:rPr lang="it-IT" b="1" i="1" dirty="0"/>
              <a:t>La ricerca ha identificato le professioni che emergeranno nei prossimi 10 anni in Italia. </a:t>
            </a:r>
          </a:p>
          <a:p>
            <a:r>
              <a:rPr lang="it-IT" dirty="0"/>
              <a:t>(già insegnate negli Istituti professionali e tecnici specifici, e nelle Università)</a:t>
            </a:r>
          </a:p>
          <a:p>
            <a:endParaRPr lang="it-IT" dirty="0"/>
          </a:p>
          <a:p>
            <a:r>
              <a:rPr lang="it-IT" dirty="0"/>
              <a:t>Tecnico delle macchine a guida autonoma</a:t>
            </a:r>
          </a:p>
          <a:p>
            <a:r>
              <a:rPr lang="it-IT" dirty="0"/>
              <a:t>Addetti all’integrazione con i robot assemblatori</a:t>
            </a:r>
          </a:p>
          <a:p>
            <a:r>
              <a:rPr lang="it-IT" dirty="0"/>
              <a:t>Specialisti delle interfacce umane</a:t>
            </a:r>
          </a:p>
          <a:p>
            <a:r>
              <a:rPr lang="it-IT" dirty="0"/>
              <a:t>Human-machine </a:t>
            </a:r>
            <a:r>
              <a:rPr lang="it-IT" dirty="0" err="1"/>
              <a:t>teaming</a:t>
            </a:r>
            <a:r>
              <a:rPr lang="it-IT" dirty="0"/>
              <a:t> manager</a:t>
            </a:r>
          </a:p>
          <a:p>
            <a:r>
              <a:rPr lang="it-IT" dirty="0"/>
              <a:t>Esperti delle applicazioni IOT, pure in agricoltura</a:t>
            </a:r>
          </a:p>
          <a:p>
            <a:r>
              <a:rPr lang="it-IT" dirty="0"/>
              <a:t>Progettista di visite ed eventi virtuali.</a:t>
            </a:r>
          </a:p>
          <a:p>
            <a:r>
              <a:rPr lang="it-IT" dirty="0"/>
              <a:t>Personale addetto ai servizi di custodia di impianti</a:t>
            </a:r>
          </a:p>
          <a:p>
            <a:r>
              <a:rPr lang="it-IT" dirty="0"/>
              <a:t>Giornalisti specializzati</a:t>
            </a:r>
          </a:p>
          <a:p>
            <a:r>
              <a:rPr lang="it-IT" dirty="0"/>
              <a:t>Addetti all’assistenza personale</a:t>
            </a:r>
          </a:p>
          <a:p>
            <a:r>
              <a:rPr lang="it-IT" dirty="0"/>
              <a:t>Esperti legali/tecnici in imprese</a:t>
            </a:r>
          </a:p>
          <a:p>
            <a:r>
              <a:rPr lang="it-IT" dirty="0"/>
              <a:t>Manovali e personale delle costruzioni</a:t>
            </a:r>
          </a:p>
          <a:p>
            <a:endParaRPr lang="it-IT" dirty="0"/>
          </a:p>
          <a:p>
            <a:r>
              <a:rPr lang="it-IT" b="1" i="1" dirty="0"/>
              <a:t>Aumenteranno anche le professioni legate </a:t>
            </a:r>
          </a:p>
          <a:p>
            <a:r>
              <a:rPr lang="it-IT" dirty="0"/>
              <a:t>alla cultura specializzata, alla comunicazione, ai servizi di cura (sanitarie e non), </a:t>
            </a:r>
          </a:p>
          <a:p>
            <a:r>
              <a:rPr lang="it-IT" dirty="0"/>
              <a:t>all’insegnamento/formazione. nel settore dei servizi alle imprese e alle persone.</a:t>
            </a:r>
          </a:p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1CF550-FCC4-456E-8B6F-98024B8F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01A03F-98B7-40D8-85EF-388449C5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698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325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9401EB-9E68-4DF2-90ED-6503D8CACA18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72708" name="CasellaDiTesto 6"/>
          <p:cNvSpPr txBox="1">
            <a:spLocks noChangeArrowheads="1"/>
          </p:cNvSpPr>
          <p:nvPr/>
        </p:nvSpPr>
        <p:spPr bwMode="auto">
          <a:xfrm>
            <a:off x="457200" y="260649"/>
            <a:ext cx="8229600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/>
              <a:t>Ecco ora ad esempio </a:t>
            </a:r>
            <a:r>
              <a:rPr lang="it-IT" sz="1600" b="1" i="1" dirty="0">
                <a:solidFill>
                  <a:schemeClr val="accent2"/>
                </a:solidFill>
              </a:rPr>
              <a:t>la classifica dei dieci lavori più pagati del futuro, </a:t>
            </a:r>
          </a:p>
          <a:p>
            <a:pPr algn="ctr">
              <a:defRPr/>
            </a:pPr>
            <a:r>
              <a:rPr lang="it-IT" sz="1600" b="1" i="1" dirty="0"/>
              <a:t>riepilogata di recente da vari articoli sul web. </a:t>
            </a:r>
          </a:p>
          <a:p>
            <a:pPr>
              <a:defRPr/>
            </a:pPr>
            <a:endParaRPr lang="it-IT" sz="1400" dirty="0"/>
          </a:p>
          <a:p>
            <a:pPr>
              <a:defRPr/>
            </a:pPr>
            <a:r>
              <a:rPr lang="it-IT" sz="1400" b="1" dirty="0"/>
              <a:t>Ingegneri</a:t>
            </a:r>
            <a:r>
              <a:rPr lang="it-IT" sz="1400" dirty="0"/>
              <a:t> (più del 64%)  -  </a:t>
            </a:r>
            <a:r>
              <a:rPr lang="it-IT" sz="1400" b="1" dirty="0"/>
              <a:t>Periti specializzati </a:t>
            </a:r>
            <a:r>
              <a:rPr lang="it-IT" sz="1400" dirty="0"/>
              <a:t>(più del 100%) - </a:t>
            </a:r>
            <a:r>
              <a:rPr lang="it-IT" sz="1400" b="1" dirty="0"/>
              <a:t>Ricercatori di marketing </a:t>
            </a:r>
            <a:r>
              <a:rPr lang="it-IT" sz="1400" dirty="0"/>
              <a:t>(più del 28%)</a:t>
            </a:r>
          </a:p>
          <a:p>
            <a:pPr>
              <a:defRPr/>
            </a:pPr>
            <a:r>
              <a:rPr lang="it-IT" sz="1400" b="1" dirty="0"/>
              <a:t>Medici chirurghi </a:t>
            </a:r>
            <a:r>
              <a:rPr lang="it-IT" sz="1400" dirty="0"/>
              <a:t>(più del 21%) - </a:t>
            </a:r>
            <a:r>
              <a:rPr lang="it-IT" sz="1400" b="1" dirty="0"/>
              <a:t>Sviluppatori di applicazioni per computer </a:t>
            </a:r>
            <a:r>
              <a:rPr lang="it-IT" sz="1400" dirty="0"/>
              <a:t>(più del 24%)</a:t>
            </a:r>
          </a:p>
          <a:p>
            <a:pPr>
              <a:defRPr/>
            </a:pPr>
            <a:r>
              <a:rPr lang="it-IT" sz="1400" b="1" dirty="0"/>
              <a:t>Infermieri</a:t>
            </a:r>
            <a:r>
              <a:rPr lang="it-IT" sz="1400" dirty="0"/>
              <a:t> (più del 22%) - </a:t>
            </a:r>
            <a:r>
              <a:rPr lang="it-IT" sz="1400" b="1" dirty="0"/>
              <a:t>Commercialisti e revisori dei conti </a:t>
            </a:r>
            <a:r>
              <a:rPr lang="it-IT" sz="1400" dirty="0"/>
              <a:t>(più del 21%)</a:t>
            </a:r>
          </a:p>
          <a:p>
            <a:pPr>
              <a:defRPr/>
            </a:pPr>
            <a:r>
              <a:rPr lang="it-IT" sz="1400" b="1" dirty="0"/>
              <a:t>Analisti di gestione </a:t>
            </a:r>
            <a:r>
              <a:rPr lang="it-IT" sz="1400" dirty="0"/>
              <a:t>(più del 23%) - </a:t>
            </a:r>
            <a:r>
              <a:rPr lang="it-IT" sz="1400" b="1" dirty="0"/>
              <a:t>Analisti di sistemi informatici </a:t>
            </a:r>
            <a:r>
              <a:rPr lang="it-IT" sz="1400" dirty="0"/>
              <a:t>(più del 20%)</a:t>
            </a:r>
          </a:p>
          <a:p>
            <a:pPr>
              <a:defRPr/>
            </a:pPr>
            <a:r>
              <a:rPr lang="it-IT" sz="1400" b="1" dirty="0"/>
              <a:t>Igienisti dentali </a:t>
            </a:r>
            <a:r>
              <a:rPr lang="it-IT" sz="1400" dirty="0"/>
              <a:t>(più del 36%) - </a:t>
            </a:r>
            <a:r>
              <a:rPr lang="it-IT" sz="1400" b="1" dirty="0"/>
              <a:t>Promotori finanziari </a:t>
            </a:r>
            <a:r>
              <a:rPr lang="it-IT" sz="1400" dirty="0"/>
              <a:t>(più del 30%)</a:t>
            </a:r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r>
              <a:rPr lang="it-IT" sz="1400" i="1" dirty="0"/>
              <a:t>Da Unioncamere ANPAL</a:t>
            </a:r>
          </a:p>
          <a:p>
            <a:pPr>
              <a:defRPr/>
            </a:pPr>
            <a:endParaRPr lang="it-IT" sz="1400" dirty="0" err="1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6053C14-9374-B620-1603-8E7ECB6B7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97" y="2397869"/>
            <a:ext cx="6273403" cy="347940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332656"/>
            <a:ext cx="8323869" cy="6301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350" dirty="0"/>
          </a:p>
          <a:p>
            <a:r>
              <a:rPr lang="it-IT" sz="1600" b="1" i="1" dirty="0"/>
              <a:t>La Repubblica -  04/01/2023 - La ricerca Unioncamere-</a:t>
            </a:r>
            <a:r>
              <a:rPr lang="it-IT" sz="1600" b="1" i="1" dirty="0" err="1"/>
              <a:t>Anpal</a:t>
            </a:r>
            <a:r>
              <a:rPr lang="it-IT" sz="1600" b="1" i="1" dirty="0"/>
              <a:t>.</a:t>
            </a:r>
          </a:p>
          <a:p>
            <a:r>
              <a:rPr lang="it-IT" sz="1600" b="1" i="1" dirty="0">
                <a:solidFill>
                  <a:srgbClr val="C00000"/>
                </a:solidFill>
              </a:rPr>
              <a:t>Operai e dirigenti. L'azienda non trova un lavoratore su due. </a:t>
            </a:r>
          </a:p>
          <a:p>
            <a:endParaRPr lang="it-IT" sz="1600" b="1" i="1" dirty="0"/>
          </a:p>
          <a:p>
            <a:pPr algn="ctr"/>
            <a:r>
              <a:rPr lang="it-IT" sz="1600" dirty="0"/>
              <a:t>------------ o0o ------------</a:t>
            </a:r>
          </a:p>
          <a:p>
            <a:endParaRPr lang="it-IT" sz="1000" dirty="0"/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I. F. I. T. I.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Informare, Formare, Immaginare, Trasformare, Innovare.</a:t>
            </a:r>
          </a:p>
          <a:p>
            <a:pPr algn="ctr"/>
            <a:r>
              <a:rPr lang="it-IT" dirty="0"/>
              <a:t>Il mondo, ce ne accorgiamo tutti i giorni, sta cambiando a un ritmo crescente.</a:t>
            </a:r>
          </a:p>
          <a:p>
            <a:pPr algn="ctr"/>
            <a:r>
              <a:rPr lang="it-IT" dirty="0"/>
              <a:t>E, ahinoi, prevalentemente in peggio e con maggiore complessità.</a:t>
            </a:r>
          </a:p>
          <a:p>
            <a:pPr algn="ctr"/>
            <a:r>
              <a:rPr lang="it-IT" sz="1600" i="1" dirty="0"/>
              <a:t>Per poter continuare, a sopravvivere prima, e a sviluppare dopo occorrerà saper rispondere a un</a:t>
            </a:r>
          </a:p>
          <a:p>
            <a:pPr algn="ctr"/>
            <a:r>
              <a:rPr lang="it-IT" sz="1600" b="1" i="1" dirty="0"/>
              <a:t>Nuovo Imperativo Categorico:</a:t>
            </a:r>
          </a:p>
          <a:p>
            <a:pPr algn="ctr"/>
            <a:r>
              <a:rPr lang="it-IT" sz="1600" b="1" dirty="0"/>
              <a:t>I F I T I, cioè: Informare/</a:t>
            </a:r>
            <a:r>
              <a:rPr lang="it-IT" sz="1600" b="1" dirty="0" err="1"/>
              <a:t>rsi</a:t>
            </a:r>
            <a:r>
              <a:rPr lang="it-IT" sz="1600" b="1" dirty="0"/>
              <a:t>, Formare/</a:t>
            </a:r>
            <a:r>
              <a:rPr lang="it-IT" sz="1600" b="1" dirty="0" err="1"/>
              <a:t>rsi</a:t>
            </a:r>
            <a:r>
              <a:rPr lang="it-IT" sz="1600" b="1" dirty="0"/>
              <a:t>, Trasformare/</a:t>
            </a:r>
            <a:r>
              <a:rPr lang="it-IT" sz="1600" b="1" dirty="0" err="1"/>
              <a:t>rsi</a:t>
            </a:r>
            <a:r>
              <a:rPr lang="it-IT" sz="1600" b="1" dirty="0"/>
              <a:t>, Innovare/</a:t>
            </a:r>
            <a:r>
              <a:rPr lang="it-IT" sz="1600" b="1" dirty="0" err="1"/>
              <a:t>rsi</a:t>
            </a:r>
            <a:r>
              <a:rPr lang="it-IT" sz="1600" b="1" dirty="0"/>
              <a:t>.</a:t>
            </a:r>
          </a:p>
          <a:p>
            <a:pPr algn="ctr"/>
            <a:endParaRPr lang="it-IT" sz="1000" dirty="0"/>
          </a:p>
          <a:p>
            <a:pPr algn="ctr"/>
            <a:r>
              <a:rPr lang="it-IT" sz="2000" b="1" dirty="0">
                <a:solidFill>
                  <a:srgbClr val="C00000"/>
                </a:solidFill>
              </a:rPr>
              <a:t>E la CONOSCENZA deve essere COMPOSITA.</a:t>
            </a:r>
          </a:p>
          <a:p>
            <a:pPr algn="ctr"/>
            <a:r>
              <a:rPr lang="it-IT" sz="1600" dirty="0"/>
              <a:t>Non basta essere provetti nel proprio Campo, occorre conoscere anche i Campi interconnessi.</a:t>
            </a:r>
          </a:p>
          <a:p>
            <a:pPr algn="ctr"/>
            <a:r>
              <a:rPr lang="it-IT" b="1" dirty="0"/>
              <a:t>I Campi ormai si inter-influenzano; agiranno come per un ‘entanglement’ tecnologico.</a:t>
            </a:r>
          </a:p>
          <a:p>
            <a:pPr algn="ctr"/>
            <a:endParaRPr lang="it-IT" sz="1000" b="1" i="1" dirty="0">
              <a:solidFill>
                <a:srgbClr val="C00000"/>
              </a:solidFill>
            </a:endParaRPr>
          </a:p>
          <a:p>
            <a:pPr algn="ctr"/>
            <a:r>
              <a:rPr lang="it-IT" sz="2000" b="1" i="1" dirty="0">
                <a:solidFill>
                  <a:srgbClr val="C00000"/>
                </a:solidFill>
              </a:rPr>
              <a:t>Ed occorre saper anche inter-agire: per non perire.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------------ o0o ------------</a:t>
            </a:r>
          </a:p>
          <a:p>
            <a:pPr algn="ctr"/>
            <a:endParaRPr lang="it-IT" sz="1200" b="1" i="1" dirty="0">
              <a:solidFill>
                <a:srgbClr val="C00000"/>
              </a:solidFill>
            </a:endParaRPr>
          </a:p>
          <a:p>
            <a:pPr algn="ctr"/>
            <a:r>
              <a:rPr lang="it-IT" sz="1600" b="1" i="1" dirty="0"/>
              <a:t>Ripetiamo: 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L'Italia futura di questi tempi si fa soprattutto con i mestieri e le professioni tecniche</a:t>
            </a:r>
            <a:r>
              <a:rPr lang="it-IT" sz="1600" b="1" i="1" dirty="0">
                <a:solidFill>
                  <a:srgbClr val="C00000"/>
                </a:solidFill>
              </a:rPr>
              <a:t>.</a:t>
            </a:r>
          </a:p>
          <a:p>
            <a:pPr algn="ctr"/>
            <a:endParaRPr lang="it-IT" sz="1200" b="1" i="1" dirty="0">
              <a:solidFill>
                <a:srgbClr val="C00000"/>
              </a:solidFill>
            </a:endParaRPr>
          </a:p>
          <a:p>
            <a:pPr algn="ctr"/>
            <a:r>
              <a:rPr lang="it-IT" sz="1200" b="1" i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32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spect.it/images/home_1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200150"/>
            <a:ext cx="244263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800" b="1">
                <a:solidFill>
                  <a:schemeClr val="bg1"/>
                </a:solidFill>
                <a:latin typeface="Arial" charset="0"/>
              </a:rPr>
              <a:t>ASSPECT</a:t>
            </a:r>
          </a:p>
          <a:p>
            <a:pPr algn="ctr"/>
            <a:endParaRPr lang="it-IT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61887" y="566738"/>
            <a:ext cx="6092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b="1">
                <a:solidFill>
                  <a:schemeClr val="bg1"/>
                </a:solidFill>
                <a:latin typeface="Arial" charset="0"/>
              </a:rPr>
              <a:t>Associazione Per la promozione della Cultura Tecnica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41600" y="1431132"/>
            <a:ext cx="629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PER DIFFONDERE L’INTERESSE NELLE</a:t>
            </a:r>
            <a:br>
              <a:rPr lang="it-IT" sz="1800" b="1" dirty="0">
                <a:solidFill>
                  <a:srgbClr val="C00000"/>
                </a:solidFill>
              </a:rPr>
            </a:br>
            <a:r>
              <a:rPr lang="it-IT" sz="1800" b="1" dirty="0">
                <a:solidFill>
                  <a:srgbClr val="C00000"/>
                </a:solidFill>
              </a:rPr>
              <a:t>DISCIPLINE TECNICO-SCIENTIFICHE</a:t>
            </a:r>
            <a:r>
              <a:rPr lang="it-IT" sz="1800" b="1" dirty="0"/>
              <a:t>. </a:t>
            </a:r>
            <a:endParaRPr lang="it-IT" sz="1800" b="1" dirty="0">
              <a:latin typeface="Arial" charset="0"/>
            </a:endParaRPr>
          </a:p>
        </p:txBody>
      </p:sp>
      <p:pic>
        <p:nvPicPr>
          <p:cNvPr id="2054" name="Picture 7" descr="http://www.asspect.it/images/home_1_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951" y="2294335"/>
            <a:ext cx="2641600" cy="125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ttp://www.asspect.it/images/home_1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3665935"/>
            <a:ext cx="3071284" cy="13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5283200" y="4211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556001" y="3429000"/>
            <a:ext cx="418435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800" b="1" dirty="0">
                <a:latin typeface="+mj-lt"/>
              </a:rPr>
              <a:t>ASSPECT</a:t>
            </a:r>
          </a:p>
          <a:p>
            <a:pPr algn="ctr">
              <a:defRPr/>
            </a:pPr>
            <a:r>
              <a:rPr lang="it-IT" sz="1800" b="1" i="1" dirty="0">
                <a:latin typeface="+mj-lt"/>
              </a:rPr>
              <a:t> opera anche per facilitare </a:t>
            </a:r>
          </a:p>
          <a:p>
            <a:pPr algn="ctr">
              <a:defRPr/>
            </a:pPr>
            <a:r>
              <a:rPr lang="it-IT" sz="1800" b="1" i="1" dirty="0">
                <a:latin typeface="+mj-lt"/>
              </a:rPr>
              <a:t>l’inserimento nelle imprese </a:t>
            </a:r>
          </a:p>
          <a:p>
            <a:pPr algn="ctr">
              <a:defRPr/>
            </a:pPr>
            <a:r>
              <a:rPr lang="it-IT" sz="1800" b="1" i="1" dirty="0">
                <a:latin typeface="+mj-lt"/>
              </a:rPr>
              <a:t>dei tecnici neolaureati e neodiplomati </a:t>
            </a:r>
          </a:p>
          <a:p>
            <a:pPr algn="ctr">
              <a:defRPr/>
            </a:pPr>
            <a:r>
              <a:rPr lang="it-IT" sz="1800" b="1" i="1" dirty="0">
                <a:latin typeface="+mj-lt"/>
              </a:rPr>
              <a:t>e collabora con loro </a:t>
            </a:r>
          </a:p>
          <a:p>
            <a:pPr algn="ctr">
              <a:defRPr/>
            </a:pPr>
            <a:r>
              <a:rPr lang="it-IT" sz="1800" b="1" i="1" dirty="0">
                <a:latin typeface="+mj-lt"/>
              </a:rPr>
              <a:t>nella valutazione delle opportunità </a:t>
            </a:r>
          </a:p>
          <a:p>
            <a:pPr algn="ctr">
              <a:defRPr/>
            </a:pPr>
            <a:r>
              <a:rPr lang="it-IT" sz="1800" b="1" i="1" dirty="0">
                <a:latin typeface="+mj-lt"/>
              </a:rPr>
              <a:t>e delle offerte di impiego.</a:t>
            </a: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101600" y="6291263"/>
            <a:ext cx="904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635001" y="6344841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/>
              <a:t>via Cavour 1, c/o Studio Margotta - 40033 Casalecchio di Reno (BO)  </a:t>
            </a:r>
          </a:p>
          <a:p>
            <a:pPr algn="ctr"/>
            <a:r>
              <a:rPr lang="it-IT" sz="1200" b="1"/>
              <a:t> </a:t>
            </a:r>
            <a:r>
              <a:rPr lang="it-IT" sz="1200" b="1">
                <a:solidFill>
                  <a:srgbClr val="FF0000"/>
                </a:solidFill>
              </a:rPr>
              <a:t>www.asspect.it  </a:t>
            </a:r>
            <a:r>
              <a:rPr lang="it-IT" sz="1200">
                <a:solidFill>
                  <a:srgbClr val="FF0000"/>
                </a:solidFill>
              </a:rPr>
              <a:t>-  </a:t>
            </a:r>
            <a:r>
              <a:rPr lang="it-IT" sz="1200" b="1">
                <a:solidFill>
                  <a:srgbClr val="FF0000"/>
                </a:solidFill>
              </a:rPr>
              <a:t>info@asspect.it</a:t>
            </a:r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347133" y="5481638"/>
            <a:ext cx="85449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>
                <a:solidFill>
                  <a:srgbClr val="CC00CC"/>
                </a:solidFill>
              </a:rPr>
              <a:t>ASSPECT </a:t>
            </a:r>
            <a:endParaRPr lang="it-IT" sz="1800">
              <a:solidFill>
                <a:srgbClr val="CC00CC"/>
              </a:solidFill>
            </a:endParaRPr>
          </a:p>
          <a:p>
            <a:pPr algn="ctr"/>
            <a:r>
              <a:rPr lang="it-IT" sz="1600" b="1">
                <a:solidFill>
                  <a:srgbClr val="CC00CC"/>
                </a:solidFill>
              </a:rPr>
              <a:t>È UNA ASSOCIAZIONE INDIPENDENTE COSTITUITA </a:t>
            </a:r>
          </a:p>
          <a:p>
            <a:pPr algn="ctr"/>
            <a:r>
              <a:rPr lang="it-IT" sz="1600" b="1">
                <a:solidFill>
                  <a:srgbClr val="CC00CC"/>
                </a:solidFill>
              </a:rPr>
              <a:t>DA  INGEGNERI  CON UNA VASTA ESPERIENZA INDUSTRIALE</a:t>
            </a:r>
            <a:r>
              <a:rPr lang="it-IT" sz="1800" b="1">
                <a:solidFill>
                  <a:srgbClr val="6600CC"/>
                </a:solidFill>
              </a:rPr>
              <a:t>.</a:t>
            </a:r>
            <a:endParaRPr lang="it-IT" sz="1800">
              <a:solidFill>
                <a:srgbClr val="6600CC"/>
              </a:solidFill>
            </a:endParaRPr>
          </a:p>
        </p:txBody>
      </p:sp>
      <p:sp>
        <p:nvSpPr>
          <p:cNvPr id="2061" name="Rettangolo 15"/>
          <p:cNvSpPr>
            <a:spLocks noChangeArrowheads="1"/>
          </p:cNvSpPr>
          <p:nvPr/>
        </p:nvSpPr>
        <p:spPr bwMode="auto">
          <a:xfrm>
            <a:off x="251884" y="2619375"/>
            <a:ext cx="5856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 dirty="0">
                <a:solidFill>
                  <a:schemeClr val="accent2"/>
                </a:solidFill>
              </a:rPr>
              <a:t>PER  MIGLIORARE L’INTERSCAMBIO TRA  IL SISTEMA  DELL’UNIVERSITÀ  E  L’INDUSTRIA. 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72"/>
    </mc:Choice>
    <mc:Fallback xmlns="">
      <p:transition spd="slow" advTm="3017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017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002C1-050B-4E00-A989-7CEB4ACBEA33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65540" name="CasellaDiTesto 3"/>
          <p:cNvSpPr txBox="1">
            <a:spLocks noChangeArrowheads="1"/>
          </p:cNvSpPr>
          <p:nvPr/>
        </p:nvSpPr>
        <p:spPr bwMode="auto">
          <a:xfrm>
            <a:off x="609600" y="548680"/>
            <a:ext cx="7924800" cy="5847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sz="7200" b="1" dirty="0">
                <a:solidFill>
                  <a:srgbClr val="C00000"/>
                </a:solidFill>
              </a:rPr>
              <a:t>Viva l'Italia  !</a:t>
            </a:r>
            <a:endParaRPr lang="it-IT" sz="32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it-IT" sz="2400" b="1" dirty="0">
              <a:solidFill>
                <a:srgbClr val="C00000"/>
              </a:solidFill>
            </a:endParaRPr>
          </a:p>
          <a:p>
            <a:endParaRPr lang="it-IT" sz="2400" dirty="0">
              <a:latin typeface="Times New Roman"/>
            </a:endParaRPr>
          </a:p>
          <a:p>
            <a:endParaRPr lang="it-IT" sz="2400" dirty="0">
              <a:latin typeface="Times New Roman"/>
            </a:endParaRPr>
          </a:p>
          <a:p>
            <a:r>
              <a:rPr lang="it-IT" sz="2400" b="1" i="1" dirty="0">
                <a:solidFill>
                  <a:srgbClr val="CC0099"/>
                </a:solidFill>
                <a:latin typeface="Times New Roman"/>
              </a:rPr>
              <a:t>Viva l’Italia.</a:t>
            </a:r>
          </a:p>
          <a:p>
            <a:r>
              <a:rPr lang="it-IT" sz="2400" b="1" i="1" dirty="0">
                <a:latin typeface="Times New Roman"/>
              </a:rPr>
              <a:t>L'Italia che siete tutti voi</a:t>
            </a:r>
            <a:r>
              <a:rPr lang="it-IT" sz="2400" b="1" i="1" dirty="0">
                <a:solidFill>
                  <a:srgbClr val="CC0099"/>
                </a:solidFill>
                <a:latin typeface="Times New Roman"/>
              </a:rPr>
              <a:t>: </a:t>
            </a:r>
          </a:p>
          <a:p>
            <a:pPr algn="r"/>
            <a:r>
              <a:rPr lang="it-IT" sz="2400" b="1" i="1" dirty="0">
                <a:solidFill>
                  <a:srgbClr val="CC0099"/>
                </a:solidFill>
                <a:latin typeface="Times New Roman"/>
              </a:rPr>
              <a:t>voi che ora fate </a:t>
            </a:r>
            <a:r>
              <a:rPr lang="it-IT" sz="2800" b="1" i="1" dirty="0">
                <a:solidFill>
                  <a:srgbClr val="C00000"/>
                </a:solidFill>
                <a:latin typeface="Times New Roman"/>
              </a:rPr>
              <a:t>l’Italia futura </a:t>
            </a:r>
            <a:r>
              <a:rPr lang="it-IT" sz="2800" b="1" i="1" dirty="0">
                <a:solidFill>
                  <a:srgbClr val="CC0099"/>
                </a:solidFill>
                <a:latin typeface="Times New Roman"/>
              </a:rPr>
              <a:t>!</a:t>
            </a:r>
          </a:p>
          <a:p>
            <a:pPr algn="ctr">
              <a:defRPr/>
            </a:pPr>
            <a:endParaRPr lang="it-IT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it-IT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it-IT" sz="2400" b="1" dirty="0">
              <a:solidFill>
                <a:srgbClr val="C00000"/>
              </a:solidFill>
            </a:endParaRPr>
          </a:p>
          <a:p>
            <a:pPr algn="r">
              <a:defRPr/>
            </a:pPr>
            <a:r>
              <a:rPr lang="it-IT" sz="2400" b="1" i="1" dirty="0"/>
              <a:t>Per </a:t>
            </a:r>
            <a:r>
              <a:rPr lang="it-IT" sz="2400" b="1" i="1" dirty="0">
                <a:solidFill>
                  <a:srgbClr val="C00000"/>
                </a:solidFill>
              </a:rPr>
              <a:t>il suo futuro </a:t>
            </a:r>
            <a:r>
              <a:rPr lang="it-IT" sz="2400" b="1" i="1" dirty="0"/>
              <a:t>contiamo su di </a:t>
            </a:r>
            <a:r>
              <a:rPr lang="it-IT" sz="2400" b="1" i="1" dirty="0">
                <a:solidFill>
                  <a:srgbClr val="CC00CC"/>
                </a:solidFill>
              </a:rPr>
              <a:t>voi</a:t>
            </a:r>
            <a:r>
              <a:rPr lang="it-IT" sz="2400" b="1" i="1" dirty="0"/>
              <a:t> e sui </a:t>
            </a:r>
            <a:r>
              <a:rPr lang="it-IT" sz="2400" b="1" i="1" dirty="0">
                <a:solidFill>
                  <a:srgbClr val="CC00CC"/>
                </a:solidFill>
              </a:rPr>
              <a:t>vostri figli</a:t>
            </a:r>
            <a:r>
              <a:rPr lang="it-IT" sz="2400" b="1" i="1" dirty="0"/>
              <a:t>.</a:t>
            </a:r>
          </a:p>
          <a:p>
            <a:pPr algn="ctr">
              <a:defRPr/>
            </a:pPr>
            <a:endParaRPr lang="it-IT" sz="2000" b="1" i="1" dirty="0"/>
          </a:p>
          <a:p>
            <a:pPr algn="r">
              <a:defRPr/>
            </a:pPr>
            <a:endParaRPr lang="it-IT" sz="2000" b="1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017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002C1-050B-4E00-A989-7CEB4ACBEA33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65540" name="CasellaDiTesto 3"/>
          <p:cNvSpPr txBox="1">
            <a:spLocks noChangeArrowheads="1"/>
          </p:cNvSpPr>
          <p:nvPr/>
        </p:nvSpPr>
        <p:spPr bwMode="auto">
          <a:xfrm>
            <a:off x="609600" y="629602"/>
            <a:ext cx="7924800" cy="56015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dirty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 err="1"/>
              <a:t>Questions</a:t>
            </a:r>
            <a:r>
              <a:rPr lang="it-IT" sz="2000" b="1" dirty="0"/>
              <a:t>. &amp; .... </a:t>
            </a:r>
            <a:r>
              <a:rPr lang="it-IT" sz="2000" b="1" dirty="0" err="1">
                <a:solidFill>
                  <a:srgbClr val="FF0000"/>
                </a:solidFill>
              </a:rPr>
              <a:t>Answers</a:t>
            </a:r>
            <a:r>
              <a:rPr lang="it-IT" sz="2000" b="1" dirty="0">
                <a:solidFill>
                  <a:srgbClr val="FF0000"/>
                </a:solidFill>
              </a:rPr>
              <a:t> ?</a:t>
            </a:r>
          </a:p>
          <a:p>
            <a:pPr algn="ctr">
              <a:defRPr/>
            </a:pPr>
            <a:endParaRPr lang="it-IT" sz="2000" b="1" i="1" dirty="0"/>
          </a:p>
          <a:p>
            <a:endParaRPr lang="it-IT" sz="2000" b="1" i="1" dirty="0">
              <a:solidFill>
                <a:schemeClr val="accent2"/>
              </a:solidFill>
            </a:endParaRPr>
          </a:p>
          <a:p>
            <a:endParaRPr lang="it-IT" sz="2000" b="1" i="1" dirty="0">
              <a:solidFill>
                <a:schemeClr val="accent2"/>
              </a:solidFill>
            </a:endParaRPr>
          </a:p>
          <a:p>
            <a:pPr algn="ctr"/>
            <a:r>
              <a:rPr lang="it-IT" sz="2000" b="1" i="1" dirty="0"/>
              <a:t>Qui di seguito riportiamo un </a:t>
            </a:r>
          </a:p>
          <a:p>
            <a:pPr algn="ctr"/>
            <a:endParaRPr lang="it-IT" sz="2000" b="1" i="1" dirty="0">
              <a:solidFill>
                <a:schemeClr val="accent2"/>
              </a:solidFill>
            </a:endParaRPr>
          </a:p>
          <a:p>
            <a:pPr algn="ctr"/>
            <a:r>
              <a:rPr lang="it-IT" sz="2000" b="1" i="1" dirty="0">
                <a:solidFill>
                  <a:schemeClr val="accent2"/>
                </a:solidFill>
              </a:rPr>
              <a:t>Suggerimento di Domande (per Risposte) </a:t>
            </a:r>
          </a:p>
          <a:p>
            <a:pPr algn="ctr"/>
            <a:endParaRPr lang="it-IT" sz="2000" b="1" i="1" dirty="0">
              <a:solidFill>
                <a:schemeClr val="accent2"/>
              </a:solidFill>
            </a:endParaRPr>
          </a:p>
          <a:p>
            <a:pPr algn="ctr"/>
            <a:r>
              <a:rPr lang="it-IT" sz="2000" b="1" i="1" dirty="0"/>
              <a:t>che potreste farvi per operare le scelte in questione</a:t>
            </a:r>
            <a:r>
              <a:rPr lang="it-IT" sz="2000" b="1" i="1" dirty="0">
                <a:solidFill>
                  <a:schemeClr val="accent2"/>
                </a:solidFill>
              </a:rPr>
              <a:t>. </a:t>
            </a:r>
          </a:p>
          <a:p>
            <a:pPr algn="ctr"/>
            <a:endParaRPr lang="it-IT" sz="2000" b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r">
              <a:defRPr/>
            </a:pP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1978896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332656"/>
            <a:ext cx="8496944" cy="5816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r>
              <a:rPr lang="it-IT" sz="2000" b="1" i="1" dirty="0">
                <a:solidFill>
                  <a:schemeClr val="accent2"/>
                </a:solidFill>
              </a:rPr>
              <a:t>Suggerimento di Domande (per Risposte) da farsi. </a:t>
            </a:r>
          </a:p>
          <a:p>
            <a:endParaRPr lang="it-IT" sz="2000" b="1" dirty="0"/>
          </a:p>
          <a:p>
            <a:pPr algn="ctr"/>
            <a:r>
              <a:rPr lang="it-IT" sz="2000" b="1" dirty="0" err="1"/>
              <a:t>Questions</a:t>
            </a:r>
            <a:r>
              <a:rPr lang="it-IT" sz="2000" b="1" dirty="0"/>
              <a:t>. &amp; .... </a:t>
            </a:r>
            <a:r>
              <a:rPr lang="it-IT" sz="2000" b="1" dirty="0" err="1">
                <a:solidFill>
                  <a:srgbClr val="FF0000"/>
                </a:solidFill>
              </a:rPr>
              <a:t>Answers</a:t>
            </a:r>
            <a:r>
              <a:rPr lang="it-IT" sz="2000" b="1" dirty="0">
                <a:solidFill>
                  <a:srgbClr val="FF0000"/>
                </a:solidFill>
              </a:rPr>
              <a:t> ?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r>
              <a:rPr lang="it-IT" sz="2000" b="1" dirty="0"/>
              <a:t>1) Sapete della carenza di figure tecnico professionali del mercato del lavoro ?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2) I vostri figli si sono avvicinati alla cultura tecnica nella scuola  e/o anche 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    con esperienze extrascolastiche o familiari ?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3) Chi di voi ha già idee chiare nell’orientamento dei propri figli ?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4) Chi pensa sia necessario ed importante il vostro apporto nella scelta della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     scuola superiore di secondo grado ?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5) Il favorire la Cultura tecnica perché farà trovare più lavori non significa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     trascurare la cultura generale. Siete d’accordo ?</a:t>
            </a: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r>
              <a:rPr lang="it-IT" i="1" dirty="0"/>
              <a:t>Potete anche inviare le vostre risposte e farci delle altre domande scaricando il Modulo</a:t>
            </a:r>
          </a:p>
          <a:p>
            <a:r>
              <a:rPr lang="it-IT" i="1" dirty="0"/>
              <a:t>apposito al Link </a:t>
            </a:r>
            <a:r>
              <a:rPr lang="it-IT" i="1" dirty="0">
                <a:hlinkClick r:id="rId2"/>
              </a:rPr>
              <a:t>https://www.b-it.it/cultura-tecnica_scuole-medie.html</a:t>
            </a:r>
            <a:r>
              <a:rPr lang="it-IT" i="1" dirty="0"/>
              <a:t>  </a:t>
            </a:r>
          </a:p>
          <a:p>
            <a:r>
              <a:rPr lang="it-IT" i="1" dirty="0"/>
              <a:t>E inviarlo con le domande per </a:t>
            </a:r>
            <a:r>
              <a:rPr lang="it-IT" i="1" dirty="0" err="1"/>
              <a:t>e.mail</a:t>
            </a:r>
            <a:r>
              <a:rPr lang="it-IT" i="1" dirty="0"/>
              <a:t> a </a:t>
            </a:r>
            <a:r>
              <a:rPr lang="it-IT" i="1" dirty="0">
                <a:hlinkClick r:id="rId3"/>
              </a:rPr>
              <a:t>f.boccia@b-it.it</a:t>
            </a:r>
            <a:r>
              <a:rPr lang="it-IT" i="1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645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332656"/>
            <a:ext cx="8496944" cy="6032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r>
              <a:rPr lang="it-IT" sz="2000" b="1" i="1" dirty="0">
                <a:solidFill>
                  <a:schemeClr val="accent2"/>
                </a:solidFill>
              </a:rPr>
              <a:t>Suggerimento di Domande (per Risposte) da farsi. </a:t>
            </a:r>
          </a:p>
          <a:p>
            <a:endParaRPr lang="it-IT" sz="2000" b="1" dirty="0"/>
          </a:p>
          <a:p>
            <a:pPr algn="ctr"/>
            <a:r>
              <a:rPr lang="it-IT" sz="2000" b="1" dirty="0" err="1"/>
              <a:t>Questions</a:t>
            </a:r>
            <a:r>
              <a:rPr lang="it-IT" sz="2000" b="1" dirty="0"/>
              <a:t>. &amp; .... </a:t>
            </a:r>
            <a:r>
              <a:rPr lang="it-IT" sz="2000" b="1" dirty="0" err="1">
                <a:solidFill>
                  <a:srgbClr val="FF0000"/>
                </a:solidFill>
              </a:rPr>
              <a:t>Answers</a:t>
            </a:r>
            <a:r>
              <a:rPr lang="it-IT" sz="2000" b="1" dirty="0">
                <a:solidFill>
                  <a:srgbClr val="FF0000"/>
                </a:solidFill>
              </a:rPr>
              <a:t> ?</a:t>
            </a:r>
          </a:p>
          <a:p>
            <a:pPr algn="ctr">
              <a:spcAft>
                <a:spcPts val="600"/>
              </a:spcAft>
            </a:pPr>
            <a:endParaRPr lang="it-IT" sz="2000" dirty="0"/>
          </a:p>
          <a:p>
            <a:pPr algn="ctr">
              <a:spcAft>
                <a:spcPts val="600"/>
              </a:spcAft>
            </a:pPr>
            <a:endParaRPr lang="it-IT" sz="2000" dirty="0"/>
          </a:p>
          <a:p>
            <a:pPr marL="514350" indent="-514350" algn="ctr">
              <a:spcAft>
                <a:spcPts val="600"/>
              </a:spcAft>
              <a:buAutoNum type="arabicParenR"/>
            </a:pPr>
            <a:r>
              <a:rPr lang="it-IT" sz="3200" b="1" dirty="0"/>
              <a:t>Sapete della carenza </a:t>
            </a:r>
          </a:p>
          <a:p>
            <a:pPr algn="ctr">
              <a:spcAft>
                <a:spcPts val="600"/>
              </a:spcAft>
            </a:pPr>
            <a:r>
              <a:rPr lang="it-IT" sz="3200" b="1" i="1" dirty="0">
                <a:solidFill>
                  <a:srgbClr val="C00000"/>
                </a:solidFill>
              </a:rPr>
              <a:t>di figure tecnico professionali </a:t>
            </a:r>
          </a:p>
          <a:p>
            <a:pPr algn="ctr">
              <a:spcAft>
                <a:spcPts val="600"/>
              </a:spcAft>
            </a:pPr>
            <a:r>
              <a:rPr lang="it-IT" sz="3200" b="1" dirty="0"/>
              <a:t>nel mercato del lavoro ?</a:t>
            </a:r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r>
              <a:rPr lang="it-IT" i="1" dirty="0"/>
              <a:t>Potete anche inviare le vostre risposte e farci delle altre domande scaricando il Modulo</a:t>
            </a:r>
          </a:p>
          <a:p>
            <a:r>
              <a:rPr lang="it-IT" i="1" dirty="0"/>
              <a:t>apposito al Link </a:t>
            </a:r>
            <a:r>
              <a:rPr lang="it-IT" i="1" dirty="0">
                <a:hlinkClick r:id="rId2"/>
              </a:rPr>
              <a:t>https://www.b-it.it/cultura-tecnica_scuole-medie.html</a:t>
            </a:r>
            <a:r>
              <a:rPr lang="it-IT" i="1" dirty="0"/>
              <a:t>  </a:t>
            </a:r>
          </a:p>
          <a:p>
            <a:r>
              <a:rPr lang="it-IT" i="1" dirty="0"/>
              <a:t>E inviarlo con le domande per </a:t>
            </a:r>
            <a:r>
              <a:rPr lang="it-IT" i="1" dirty="0" err="1"/>
              <a:t>e.mail</a:t>
            </a:r>
            <a:r>
              <a:rPr lang="it-IT" i="1" dirty="0"/>
              <a:t> a </a:t>
            </a:r>
            <a:r>
              <a:rPr lang="it-IT" i="1" dirty="0">
                <a:hlinkClick r:id="rId3"/>
              </a:rPr>
              <a:t>f.boccia@b-it.it</a:t>
            </a:r>
            <a:r>
              <a:rPr lang="it-IT" i="1" dirty="0"/>
              <a:t>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476672"/>
            <a:ext cx="8496944" cy="5863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r>
              <a:rPr lang="it-IT" sz="2000" b="1" i="1" dirty="0">
                <a:solidFill>
                  <a:schemeClr val="accent2"/>
                </a:solidFill>
              </a:rPr>
              <a:t>Suggerimento di Domande (per Risposte) da farsi. </a:t>
            </a:r>
          </a:p>
          <a:p>
            <a:endParaRPr lang="it-IT" sz="2000" b="1" dirty="0"/>
          </a:p>
          <a:p>
            <a:pPr algn="ctr"/>
            <a:r>
              <a:rPr lang="it-IT" sz="2000" b="1" dirty="0" err="1"/>
              <a:t>Questions</a:t>
            </a:r>
            <a:r>
              <a:rPr lang="it-IT" sz="2000" b="1" dirty="0"/>
              <a:t>. &amp; .... </a:t>
            </a:r>
            <a:r>
              <a:rPr lang="it-IT" sz="2000" b="1" dirty="0" err="1">
                <a:solidFill>
                  <a:srgbClr val="FF0000"/>
                </a:solidFill>
              </a:rPr>
              <a:t>Answers</a:t>
            </a:r>
            <a:r>
              <a:rPr lang="it-IT" sz="2000" b="1" dirty="0">
                <a:solidFill>
                  <a:srgbClr val="FF0000"/>
                </a:solidFill>
              </a:rPr>
              <a:t> ?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endParaRPr lang="it-IT" sz="2000" dirty="0"/>
          </a:p>
          <a:p>
            <a:pPr algn="ctr">
              <a:spcAft>
                <a:spcPts val="600"/>
              </a:spcAft>
            </a:pPr>
            <a:r>
              <a:rPr lang="it-IT" sz="3200" b="1" dirty="0"/>
              <a:t>2) </a:t>
            </a:r>
            <a:r>
              <a:rPr lang="it-IT" sz="3200" b="1" i="1" dirty="0">
                <a:solidFill>
                  <a:srgbClr val="C00000"/>
                </a:solidFill>
              </a:rPr>
              <a:t>I vostri figli si sono avvicinati </a:t>
            </a:r>
          </a:p>
          <a:p>
            <a:pPr algn="ctr">
              <a:spcAft>
                <a:spcPts val="600"/>
              </a:spcAft>
            </a:pPr>
            <a:r>
              <a:rPr lang="it-IT" sz="3200" b="1" i="1" dirty="0">
                <a:solidFill>
                  <a:srgbClr val="C00000"/>
                </a:solidFill>
              </a:rPr>
              <a:t>alla cultura tecnica </a:t>
            </a:r>
          </a:p>
          <a:p>
            <a:pPr algn="ctr">
              <a:spcAft>
                <a:spcPts val="600"/>
              </a:spcAft>
            </a:pPr>
            <a:r>
              <a:rPr lang="it-IT" sz="3200" b="1" dirty="0"/>
              <a:t>nella scuola  e/o anche </a:t>
            </a:r>
          </a:p>
          <a:p>
            <a:pPr algn="ctr">
              <a:spcAft>
                <a:spcPts val="600"/>
              </a:spcAft>
            </a:pPr>
            <a:r>
              <a:rPr lang="it-IT" sz="3200" b="1" dirty="0"/>
              <a:t>    con esperienze extrascolastiche o familiari ?</a:t>
            </a:r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r>
              <a:rPr lang="it-IT" i="1" dirty="0"/>
              <a:t>Potete anche inviare le vostre risposte e farci delle altre domande scaricando il Modulo</a:t>
            </a:r>
          </a:p>
          <a:p>
            <a:r>
              <a:rPr lang="it-IT" i="1" dirty="0"/>
              <a:t>apposito al Link </a:t>
            </a:r>
            <a:r>
              <a:rPr lang="it-IT" i="1" dirty="0">
                <a:hlinkClick r:id="rId2"/>
              </a:rPr>
              <a:t>https://www.b-it.it/cultura-tecnica_scuole-medie.html</a:t>
            </a:r>
            <a:r>
              <a:rPr lang="it-IT" i="1" dirty="0"/>
              <a:t>  </a:t>
            </a:r>
          </a:p>
          <a:p>
            <a:r>
              <a:rPr lang="it-IT" i="1" dirty="0"/>
              <a:t>E inviarlo con le domande per </a:t>
            </a:r>
            <a:r>
              <a:rPr lang="it-IT" i="1" dirty="0" err="1"/>
              <a:t>e.mail</a:t>
            </a:r>
            <a:r>
              <a:rPr lang="it-IT" i="1" dirty="0"/>
              <a:t> a </a:t>
            </a:r>
            <a:r>
              <a:rPr lang="it-IT" i="1" dirty="0">
                <a:hlinkClick r:id="rId3"/>
              </a:rPr>
              <a:t>f.boccia@b-it.it</a:t>
            </a:r>
            <a:r>
              <a:rPr lang="it-IT" i="1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8518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332656"/>
            <a:ext cx="8496944" cy="6032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r>
              <a:rPr lang="it-IT" sz="2000" b="1" i="1" dirty="0">
                <a:solidFill>
                  <a:schemeClr val="accent2"/>
                </a:solidFill>
              </a:rPr>
              <a:t>Suggerimento di Domande (per Risposte) da farsi. </a:t>
            </a:r>
          </a:p>
          <a:p>
            <a:endParaRPr lang="it-IT" sz="2000" b="1" dirty="0"/>
          </a:p>
          <a:p>
            <a:pPr algn="ctr"/>
            <a:r>
              <a:rPr lang="it-IT" sz="2000" b="1" dirty="0" err="1"/>
              <a:t>Questions</a:t>
            </a:r>
            <a:r>
              <a:rPr lang="it-IT" sz="2000" b="1" dirty="0"/>
              <a:t>. &amp; .... </a:t>
            </a:r>
            <a:r>
              <a:rPr lang="it-IT" sz="2000" b="1" dirty="0" err="1">
                <a:solidFill>
                  <a:srgbClr val="FF0000"/>
                </a:solidFill>
              </a:rPr>
              <a:t>Answers</a:t>
            </a:r>
            <a:r>
              <a:rPr lang="it-IT" sz="2000" b="1" dirty="0">
                <a:solidFill>
                  <a:srgbClr val="FF0000"/>
                </a:solidFill>
              </a:rPr>
              <a:t> ?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endParaRPr lang="it-IT" sz="2000" dirty="0"/>
          </a:p>
          <a:p>
            <a:pPr algn="ctr">
              <a:spcAft>
                <a:spcPts val="600"/>
              </a:spcAft>
            </a:pPr>
            <a:r>
              <a:rPr lang="it-IT" sz="3200" b="1" dirty="0"/>
              <a:t>3) </a:t>
            </a:r>
            <a:r>
              <a:rPr lang="it-IT" sz="3200" b="1" i="1" dirty="0">
                <a:solidFill>
                  <a:srgbClr val="C00000"/>
                </a:solidFill>
              </a:rPr>
              <a:t>Chi di voi </a:t>
            </a:r>
          </a:p>
          <a:p>
            <a:pPr algn="ctr">
              <a:spcAft>
                <a:spcPts val="600"/>
              </a:spcAft>
            </a:pPr>
            <a:r>
              <a:rPr lang="it-IT" sz="3200" b="1" dirty="0"/>
              <a:t>ha già idee chiare nell’orientamento </a:t>
            </a:r>
          </a:p>
          <a:p>
            <a:pPr algn="ctr">
              <a:spcAft>
                <a:spcPts val="600"/>
              </a:spcAft>
            </a:pPr>
            <a:r>
              <a:rPr lang="it-IT" sz="3200" b="1" i="1" dirty="0">
                <a:solidFill>
                  <a:srgbClr val="C00000"/>
                </a:solidFill>
              </a:rPr>
              <a:t>dei propri figli ?</a:t>
            </a:r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r>
              <a:rPr lang="it-IT" i="1" dirty="0"/>
              <a:t>Potete anche inviare le vostre risposte e farci delle altre domande scaricando il Modulo</a:t>
            </a:r>
          </a:p>
          <a:p>
            <a:r>
              <a:rPr lang="it-IT" i="1" dirty="0"/>
              <a:t>apposito al Link </a:t>
            </a:r>
            <a:r>
              <a:rPr lang="it-IT" i="1" dirty="0">
                <a:hlinkClick r:id="rId2"/>
              </a:rPr>
              <a:t>https://www.b-it.it/cultura-tecnica_scuole-medie.html</a:t>
            </a:r>
            <a:r>
              <a:rPr lang="it-IT" i="1" dirty="0"/>
              <a:t>  </a:t>
            </a:r>
          </a:p>
          <a:p>
            <a:r>
              <a:rPr lang="it-IT" i="1" dirty="0"/>
              <a:t>E inviarlo con le domande per </a:t>
            </a:r>
            <a:r>
              <a:rPr lang="it-IT" i="1" dirty="0" err="1"/>
              <a:t>e.mail</a:t>
            </a:r>
            <a:r>
              <a:rPr lang="it-IT" i="1" dirty="0"/>
              <a:t> a </a:t>
            </a:r>
            <a:r>
              <a:rPr lang="it-IT" i="1" dirty="0">
                <a:hlinkClick r:id="rId3"/>
              </a:rPr>
              <a:t>f.boccia@b-it.it</a:t>
            </a:r>
            <a:r>
              <a:rPr lang="it-IT" i="1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234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332656"/>
            <a:ext cx="8496944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r>
              <a:rPr lang="it-IT" sz="2000" b="1" i="1" dirty="0">
                <a:solidFill>
                  <a:schemeClr val="accent2"/>
                </a:solidFill>
              </a:rPr>
              <a:t>Suggerimento di Domande (per Risposte) da farsi. </a:t>
            </a:r>
          </a:p>
          <a:p>
            <a:endParaRPr lang="it-IT" sz="2000" b="1" dirty="0"/>
          </a:p>
          <a:p>
            <a:pPr algn="ctr"/>
            <a:r>
              <a:rPr lang="it-IT" sz="2000" b="1" dirty="0" err="1"/>
              <a:t>Questions</a:t>
            </a:r>
            <a:r>
              <a:rPr lang="it-IT" sz="2000" b="1" dirty="0"/>
              <a:t>. &amp; .... </a:t>
            </a:r>
            <a:r>
              <a:rPr lang="it-IT" sz="2000" b="1" dirty="0" err="1">
                <a:solidFill>
                  <a:srgbClr val="FF0000"/>
                </a:solidFill>
              </a:rPr>
              <a:t>Answers</a:t>
            </a:r>
            <a:r>
              <a:rPr lang="it-IT" sz="2000" b="1" dirty="0">
                <a:solidFill>
                  <a:srgbClr val="FF0000"/>
                </a:solidFill>
              </a:rPr>
              <a:t> ?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endParaRPr lang="it-IT" sz="2000" dirty="0"/>
          </a:p>
          <a:p>
            <a:pPr algn="ctr">
              <a:spcAft>
                <a:spcPts val="600"/>
              </a:spcAft>
            </a:pPr>
            <a:r>
              <a:rPr lang="it-IT" sz="3200" b="1" dirty="0"/>
              <a:t>4) </a:t>
            </a:r>
            <a:r>
              <a:rPr lang="it-IT" sz="3200" b="1" i="1" dirty="0">
                <a:solidFill>
                  <a:srgbClr val="C00000"/>
                </a:solidFill>
              </a:rPr>
              <a:t>Chi pensa </a:t>
            </a:r>
          </a:p>
          <a:p>
            <a:pPr algn="ctr">
              <a:spcAft>
                <a:spcPts val="600"/>
              </a:spcAft>
            </a:pPr>
            <a:r>
              <a:rPr lang="it-IT" sz="3200" b="1" dirty="0"/>
              <a:t>sia necessario ed importante </a:t>
            </a:r>
          </a:p>
          <a:p>
            <a:pPr algn="ctr">
              <a:spcAft>
                <a:spcPts val="600"/>
              </a:spcAft>
            </a:pPr>
            <a:r>
              <a:rPr lang="it-IT" sz="3200" b="1" i="1" dirty="0">
                <a:solidFill>
                  <a:srgbClr val="C00000"/>
                </a:solidFill>
              </a:rPr>
              <a:t>il vostro apporto nella scelta </a:t>
            </a:r>
          </a:p>
          <a:p>
            <a:pPr algn="ctr">
              <a:spcAft>
                <a:spcPts val="600"/>
              </a:spcAft>
            </a:pPr>
            <a:r>
              <a:rPr lang="it-IT" sz="3200" b="1" dirty="0"/>
              <a:t>della scuola superiore di secondo grado ?</a:t>
            </a:r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r>
              <a:rPr lang="it-IT" i="1" dirty="0"/>
              <a:t>Potete anche inviare le vostre risposte e farci delle altre domande scaricando il Modulo</a:t>
            </a:r>
          </a:p>
          <a:p>
            <a:r>
              <a:rPr lang="it-IT" i="1" dirty="0"/>
              <a:t>apposito al Link </a:t>
            </a:r>
            <a:r>
              <a:rPr lang="it-IT" i="1" dirty="0">
                <a:hlinkClick r:id="rId2"/>
              </a:rPr>
              <a:t>https://www.b-it.it/cultura-tecnica_scuole-medie.html</a:t>
            </a:r>
            <a:r>
              <a:rPr lang="it-IT" i="1" dirty="0"/>
              <a:t>  </a:t>
            </a:r>
          </a:p>
          <a:p>
            <a:r>
              <a:rPr lang="it-IT" i="1" dirty="0"/>
              <a:t>E inviarlo con le domande per </a:t>
            </a:r>
            <a:r>
              <a:rPr lang="it-IT" i="1" dirty="0" err="1"/>
              <a:t>e.mail</a:t>
            </a:r>
            <a:r>
              <a:rPr lang="it-IT" i="1" dirty="0"/>
              <a:t> a </a:t>
            </a:r>
            <a:r>
              <a:rPr lang="it-IT" i="1" dirty="0">
                <a:hlinkClick r:id="rId3"/>
              </a:rPr>
              <a:t>f.boccia@b-it.it</a:t>
            </a:r>
            <a:r>
              <a:rPr lang="it-IT" i="1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7991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332656"/>
            <a:ext cx="8496944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r>
              <a:rPr lang="it-IT" sz="2000" b="1" i="1" dirty="0">
                <a:solidFill>
                  <a:schemeClr val="accent2"/>
                </a:solidFill>
              </a:rPr>
              <a:t>Suggerimento di Domande (per Risposte) da farsi. </a:t>
            </a:r>
          </a:p>
          <a:p>
            <a:endParaRPr lang="it-IT" sz="2000" b="1" dirty="0"/>
          </a:p>
          <a:p>
            <a:pPr algn="ctr"/>
            <a:r>
              <a:rPr lang="it-IT" sz="2000" b="1" dirty="0" err="1"/>
              <a:t>Questions</a:t>
            </a:r>
            <a:r>
              <a:rPr lang="it-IT" sz="2000" b="1" dirty="0"/>
              <a:t>. &amp; .... </a:t>
            </a:r>
            <a:r>
              <a:rPr lang="it-IT" sz="2000" b="1" dirty="0" err="1">
                <a:solidFill>
                  <a:srgbClr val="FF0000"/>
                </a:solidFill>
              </a:rPr>
              <a:t>Answers</a:t>
            </a:r>
            <a:r>
              <a:rPr lang="it-IT" sz="2000" b="1" dirty="0">
                <a:solidFill>
                  <a:srgbClr val="FF0000"/>
                </a:solidFill>
              </a:rPr>
              <a:t> ?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endParaRPr lang="it-IT" sz="2000" dirty="0"/>
          </a:p>
          <a:p>
            <a:pPr algn="ctr">
              <a:spcAft>
                <a:spcPts val="600"/>
              </a:spcAft>
            </a:pPr>
            <a:r>
              <a:rPr lang="it-IT" sz="3200" b="1" dirty="0"/>
              <a:t>5) </a:t>
            </a:r>
            <a:r>
              <a:rPr lang="it-IT" sz="3200" b="1" i="1" dirty="0">
                <a:solidFill>
                  <a:srgbClr val="C00000"/>
                </a:solidFill>
              </a:rPr>
              <a:t>Il favorire la Cultura tecnica </a:t>
            </a:r>
          </a:p>
          <a:p>
            <a:pPr algn="ctr">
              <a:spcAft>
                <a:spcPts val="600"/>
              </a:spcAft>
            </a:pPr>
            <a:r>
              <a:rPr lang="it-IT" sz="3200" b="1" dirty="0"/>
              <a:t>perché farà trovare più lavori </a:t>
            </a:r>
          </a:p>
          <a:p>
            <a:pPr algn="ctr">
              <a:spcAft>
                <a:spcPts val="600"/>
              </a:spcAft>
            </a:pPr>
            <a:r>
              <a:rPr lang="it-IT" sz="3200" b="1" i="1" dirty="0">
                <a:solidFill>
                  <a:srgbClr val="C00000"/>
                </a:solidFill>
              </a:rPr>
              <a:t>non significa trascurare la cultura generale</a:t>
            </a:r>
            <a:r>
              <a:rPr lang="it-IT" sz="3200" b="1" dirty="0"/>
              <a:t>. </a:t>
            </a:r>
          </a:p>
          <a:p>
            <a:pPr algn="ctr">
              <a:spcAft>
                <a:spcPts val="600"/>
              </a:spcAft>
            </a:pPr>
            <a:r>
              <a:rPr lang="it-IT" sz="3200" b="1" dirty="0">
                <a:solidFill>
                  <a:srgbClr val="9900FF"/>
                </a:solidFill>
              </a:rPr>
              <a:t>Siete d’accordo ?</a:t>
            </a:r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r>
              <a:rPr lang="it-IT" i="1" dirty="0"/>
              <a:t>Potete anche inviare le vostre risposte e farci delle altre domande scaricando il Modulo</a:t>
            </a:r>
          </a:p>
          <a:p>
            <a:r>
              <a:rPr lang="it-IT" i="1" dirty="0"/>
              <a:t>apposito al Link </a:t>
            </a:r>
            <a:r>
              <a:rPr lang="it-IT" i="1" dirty="0">
                <a:hlinkClick r:id="rId2"/>
              </a:rPr>
              <a:t>https://www.b-it.it/cultura-tecnica_scuole-medie.html</a:t>
            </a:r>
            <a:r>
              <a:rPr lang="it-IT" i="1" dirty="0"/>
              <a:t>  </a:t>
            </a:r>
          </a:p>
          <a:p>
            <a:r>
              <a:rPr lang="it-IT" i="1" dirty="0"/>
              <a:t>E inviarlo con le domande per </a:t>
            </a:r>
            <a:r>
              <a:rPr lang="it-IT" i="1" dirty="0" err="1"/>
              <a:t>e.mail</a:t>
            </a:r>
            <a:r>
              <a:rPr lang="it-IT" i="1" dirty="0"/>
              <a:t> a </a:t>
            </a:r>
            <a:r>
              <a:rPr lang="it-IT" i="1" dirty="0">
                <a:hlinkClick r:id="rId3"/>
              </a:rPr>
              <a:t>f.boccia@b-it.it</a:t>
            </a:r>
            <a:r>
              <a:rPr lang="it-IT" i="1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6384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332656"/>
            <a:ext cx="8496944" cy="5816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r>
              <a:rPr lang="it-IT" sz="2000" b="1" i="1" dirty="0">
                <a:solidFill>
                  <a:schemeClr val="accent2"/>
                </a:solidFill>
              </a:rPr>
              <a:t>Suggerimento di Domande (per Risposte) da farsi. </a:t>
            </a:r>
          </a:p>
          <a:p>
            <a:endParaRPr lang="it-IT" sz="2000" b="1" dirty="0"/>
          </a:p>
          <a:p>
            <a:pPr algn="ctr"/>
            <a:r>
              <a:rPr lang="it-IT" sz="2000" b="1" dirty="0" err="1"/>
              <a:t>Questions</a:t>
            </a:r>
            <a:r>
              <a:rPr lang="it-IT" sz="2000" b="1" dirty="0"/>
              <a:t>. &amp; .... </a:t>
            </a:r>
            <a:r>
              <a:rPr lang="it-IT" sz="2000" b="1" dirty="0" err="1">
                <a:solidFill>
                  <a:srgbClr val="FF0000"/>
                </a:solidFill>
              </a:rPr>
              <a:t>Answers</a:t>
            </a:r>
            <a:r>
              <a:rPr lang="it-IT" sz="2000" b="1" dirty="0">
                <a:solidFill>
                  <a:srgbClr val="FF0000"/>
                </a:solidFill>
              </a:rPr>
              <a:t> ?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r>
              <a:rPr lang="it-IT" sz="2000" b="1" dirty="0"/>
              <a:t>1) Sapete della carenza di figure tecnico professionali del mercato del lavoro ?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2) I vostri figli si sono avvicinati alla cultura tecnica nella scuola  e/o anche 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    con esperienze extrascolastiche o familiari ?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3) Chi di voi ha già idee chiare nell’orientamento dei propri figli ?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4) Chi pensa sia necessario ed importante il vostro apporto nella scelta della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     scuola superiore di secondo grado ?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5) Il favorire la Cultura tecnica perché farà trovare più lavori non significa</a:t>
            </a:r>
          </a:p>
          <a:p>
            <a:pPr>
              <a:spcAft>
                <a:spcPts val="600"/>
              </a:spcAft>
            </a:pPr>
            <a:r>
              <a:rPr lang="it-IT" sz="2000" b="1" dirty="0"/>
              <a:t>     trascurare la cultura generale. Siete d’accordo ?</a:t>
            </a:r>
            <a:endParaRPr lang="it-IT" sz="1000" b="1" dirty="0"/>
          </a:p>
          <a:p>
            <a:pPr>
              <a:spcAft>
                <a:spcPts val="600"/>
              </a:spcAft>
            </a:pPr>
            <a:endParaRPr lang="it-IT" sz="1000" b="1" dirty="0"/>
          </a:p>
          <a:p>
            <a:r>
              <a:rPr lang="it-IT" i="1" dirty="0"/>
              <a:t>Potete anche inviare le vostre risposte e farci delle altre domande scaricando il Modulo</a:t>
            </a:r>
          </a:p>
          <a:p>
            <a:r>
              <a:rPr lang="it-IT" i="1" dirty="0"/>
              <a:t>apposito al Link </a:t>
            </a:r>
            <a:r>
              <a:rPr lang="it-IT" i="1" dirty="0">
                <a:hlinkClick r:id="rId2"/>
              </a:rPr>
              <a:t>https://www.b-it.it/cultura-tecnica_scuole-medie.html</a:t>
            </a:r>
            <a:r>
              <a:rPr lang="it-IT" i="1" dirty="0"/>
              <a:t>  </a:t>
            </a:r>
          </a:p>
          <a:p>
            <a:r>
              <a:rPr lang="it-IT" i="1" dirty="0"/>
              <a:t>E inviarlo con le domande per </a:t>
            </a:r>
            <a:r>
              <a:rPr lang="it-IT" i="1" dirty="0" err="1"/>
              <a:t>e.mail</a:t>
            </a:r>
            <a:r>
              <a:rPr lang="it-IT" i="1" dirty="0"/>
              <a:t> a </a:t>
            </a:r>
            <a:r>
              <a:rPr lang="it-IT" i="1" dirty="0">
                <a:hlinkClick r:id="rId3"/>
              </a:rPr>
              <a:t>f.boccia@b-it.it</a:t>
            </a:r>
            <a:r>
              <a:rPr lang="it-IT" i="1" dirty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8371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2737E5-6D4F-403D-B589-1550D113826A}" type="slidenum">
              <a:rPr lang="it-IT" smtClean="0"/>
              <a:pPr/>
              <a:t>49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0825" y="404813"/>
            <a:ext cx="8642350" cy="60939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it-IT" sz="1200" dirty="0"/>
          </a:p>
          <a:p>
            <a:pPr algn="ctr">
              <a:defRPr/>
            </a:pPr>
            <a:endParaRPr lang="it-IT" sz="1200" dirty="0">
              <a:latin typeface="Times New Roman"/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C00000"/>
                </a:solidFill>
                <a:latin typeface="Algerian"/>
              </a:rPr>
              <a:t>CONCLUSIONE</a:t>
            </a:r>
          </a:p>
          <a:p>
            <a:pPr algn="ctr">
              <a:defRPr/>
            </a:pPr>
            <a:r>
              <a:rPr lang="it-IT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----o----</a:t>
            </a:r>
          </a:p>
          <a:p>
            <a:pPr algn="ctr">
              <a:defRPr/>
            </a:pPr>
            <a:endParaRPr lang="it-IT" sz="1000" dirty="0">
              <a:solidFill>
                <a:srgbClr val="C00000"/>
              </a:solidFill>
              <a:latin typeface="Algerian"/>
            </a:endParaRPr>
          </a:p>
          <a:p>
            <a:pPr algn="ctr">
              <a:defRPr/>
            </a:pPr>
            <a:r>
              <a:rPr lang="it-IT" dirty="0">
                <a:latin typeface="Times New Roman"/>
              </a:rPr>
              <a:t>Un sentito Ringraziamento per la Collaborazione</a:t>
            </a:r>
          </a:p>
          <a:p>
            <a:pPr algn="ctr">
              <a:defRPr/>
            </a:pPr>
            <a:r>
              <a:rPr lang="it-IT" b="1" i="1" dirty="0">
                <a:latin typeface="Times New Roman"/>
              </a:rPr>
              <a:t>dell’Ufficio Scolastico provinciale di Bologna.</a:t>
            </a:r>
          </a:p>
          <a:p>
            <a:pPr algn="ctr">
              <a:defRPr/>
            </a:pPr>
            <a:endParaRPr lang="it-IT" dirty="0">
              <a:latin typeface="Times New Roman"/>
            </a:endParaRPr>
          </a:p>
          <a:p>
            <a:pPr algn="ctr">
              <a:defRPr/>
            </a:pPr>
            <a:r>
              <a:rPr lang="it-IT" dirty="0">
                <a:latin typeface="Times New Roman"/>
              </a:rPr>
              <a:t>2023 – Scuole secondarie di primo grado, Bologna </a:t>
            </a:r>
          </a:p>
          <a:p>
            <a:pPr algn="ctr">
              <a:defRPr/>
            </a:pPr>
            <a:endParaRPr lang="it-IT" sz="1600" dirty="0">
              <a:latin typeface="Times New Roman"/>
            </a:endParaRPr>
          </a:p>
          <a:p>
            <a:pPr algn="ctr">
              <a:defRPr/>
            </a:pPr>
            <a:r>
              <a:rPr lang="it-IT" sz="1600" dirty="0">
                <a:latin typeface="Times New Roman"/>
              </a:rPr>
              <a:t>----------------------------ooooo0ooooo----------------------------</a:t>
            </a:r>
          </a:p>
          <a:p>
            <a:pPr algn="ctr">
              <a:defRPr/>
            </a:pPr>
            <a:endParaRPr lang="it-IT" sz="1600" dirty="0">
              <a:latin typeface="Times New Roman"/>
            </a:endParaRPr>
          </a:p>
          <a:p>
            <a:pPr algn="ctr">
              <a:defRPr/>
            </a:pPr>
            <a:r>
              <a:rPr lang="it-IT" sz="2400" b="1" i="1" dirty="0">
                <a:solidFill>
                  <a:srgbClr val="9933FF"/>
                </a:solidFill>
                <a:latin typeface="Algerian"/>
              </a:rPr>
              <a:t>GRAZIE  PER  L’ ATTENZIONE.</a:t>
            </a:r>
          </a:p>
          <a:p>
            <a:pPr algn="ctr">
              <a:defRPr/>
            </a:pPr>
            <a:endParaRPr lang="it-IT" sz="1200" dirty="0">
              <a:latin typeface="Times New Roman"/>
            </a:endParaRPr>
          </a:p>
          <a:p>
            <a:pPr algn="ctr">
              <a:defRPr/>
            </a:pPr>
            <a:r>
              <a:rPr lang="it-IT" sz="2400" dirty="0" err="1">
                <a:latin typeface="Times New Roman"/>
              </a:rPr>
              <a:t>F.Boccia</a:t>
            </a:r>
            <a:r>
              <a:rPr lang="it-IT" sz="2400" dirty="0">
                <a:latin typeface="Times New Roman"/>
              </a:rPr>
              <a:t>/B.IT/</a:t>
            </a:r>
            <a:r>
              <a:rPr lang="it-IT" sz="2400" dirty="0" err="1">
                <a:latin typeface="Times New Roman"/>
              </a:rPr>
              <a:t>Asspect</a:t>
            </a:r>
            <a:endParaRPr lang="it-IT" sz="2400" dirty="0">
              <a:latin typeface="Times New Roman"/>
            </a:endParaRPr>
          </a:p>
          <a:p>
            <a:pPr algn="ctr">
              <a:defRPr/>
            </a:pPr>
            <a:r>
              <a:rPr lang="it-IT" sz="1600" dirty="0">
                <a:latin typeface="Times New Roman"/>
                <a:hlinkClick r:id="rId2"/>
              </a:rPr>
              <a:t>f.boccia@b-it.it</a:t>
            </a:r>
            <a:endParaRPr lang="it-IT" sz="2400" i="1" dirty="0">
              <a:latin typeface="Times New Roman"/>
            </a:endParaRPr>
          </a:p>
          <a:p>
            <a:pPr algn="ctr">
              <a:defRPr/>
            </a:pPr>
            <a:endParaRPr lang="it-IT" sz="1200" i="1" dirty="0">
              <a:latin typeface="Times New Roman"/>
            </a:endParaRPr>
          </a:p>
          <a:p>
            <a:pPr algn="ctr">
              <a:defRPr/>
            </a:pPr>
            <a:r>
              <a:rPr lang="it-IT" sz="2000" i="1" dirty="0">
                <a:latin typeface="Times New Roman"/>
              </a:rPr>
              <a:t>Le slide complete delle pagine presentate si possono ritrovare col Link:</a:t>
            </a:r>
          </a:p>
          <a:p>
            <a:pPr algn="ctr">
              <a:defRPr/>
            </a:pPr>
            <a:r>
              <a:rPr lang="it-IT" sz="2000" i="1" u="sng" dirty="0">
                <a:latin typeface="Times New Roman"/>
                <a:hlinkClick r:id="rId3"/>
              </a:rPr>
              <a:t>https://www.b-it.it/cultura-tecnica_scuole-medie.html</a:t>
            </a:r>
            <a:r>
              <a:rPr lang="it-IT" sz="2000" i="1" u="sng" dirty="0">
                <a:latin typeface="Times New Roman"/>
              </a:rPr>
              <a:t>  </a:t>
            </a:r>
          </a:p>
          <a:p>
            <a:pPr>
              <a:defRPr/>
            </a:pPr>
            <a:endParaRPr lang="it-IT" sz="1200" dirty="0"/>
          </a:p>
          <a:p>
            <a:pPr algn="ctr">
              <a:defRPr/>
            </a:pPr>
            <a:r>
              <a:rPr lang="it-IT" sz="2000" b="1" i="1" dirty="0"/>
              <a:t>Inoltre di seguito sono visibili le slide messe qui in </a:t>
            </a:r>
            <a:r>
              <a:rPr lang="it-IT" sz="2000" b="1" i="1" dirty="0">
                <a:solidFill>
                  <a:srgbClr val="FF0000"/>
                </a:solidFill>
              </a:rPr>
              <a:t>Appendice</a:t>
            </a:r>
            <a:r>
              <a:rPr lang="it-IT" sz="2000" b="1" i="1" dirty="0"/>
              <a:t>. </a:t>
            </a:r>
          </a:p>
          <a:p>
            <a:pPr algn="ctr">
              <a:defRPr/>
            </a:pPr>
            <a:endParaRPr lang="it-IT" sz="16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017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002C1-050B-4E00-A989-7CEB4ACBEA33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5540" name="CasellaDiTesto 3"/>
          <p:cNvSpPr txBox="1">
            <a:spLocks noChangeArrowheads="1"/>
          </p:cNvSpPr>
          <p:nvPr/>
        </p:nvSpPr>
        <p:spPr bwMode="auto">
          <a:xfrm>
            <a:off x="539552" y="332656"/>
            <a:ext cx="7994848" cy="5663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sz="4800" b="1" dirty="0">
                <a:solidFill>
                  <a:srgbClr val="0070C0"/>
                </a:solidFill>
              </a:rPr>
              <a:t>PER  I  GENITORI.</a:t>
            </a:r>
          </a:p>
          <a:p>
            <a:pPr algn="ctr">
              <a:defRPr/>
            </a:pPr>
            <a:r>
              <a:rPr lang="it-IT" sz="3200" dirty="0"/>
              <a:t> </a:t>
            </a:r>
          </a:p>
          <a:p>
            <a:pPr algn="ctr">
              <a:defRPr/>
            </a:pPr>
            <a:r>
              <a:rPr lang="it-IT" sz="2800" b="1" dirty="0"/>
              <a:t>SCELTE PER </a:t>
            </a:r>
          </a:p>
          <a:p>
            <a:pPr algn="ctr">
              <a:defRPr/>
            </a:pPr>
            <a:endParaRPr lang="it-IT" sz="2800" b="1" dirty="0"/>
          </a:p>
          <a:p>
            <a:pPr algn="ctr">
              <a:defRPr/>
            </a:pPr>
            <a:r>
              <a:rPr lang="it-IT" sz="2800" b="1" dirty="0">
                <a:solidFill>
                  <a:srgbClr val="FF0000"/>
                </a:solidFill>
              </a:rPr>
              <a:t>DOPO LE SCUOLE SECONDARIE</a:t>
            </a:r>
          </a:p>
          <a:p>
            <a:pPr algn="ctr">
              <a:defRPr/>
            </a:pPr>
            <a:endParaRPr lang="it-IT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it-IT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it-IT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it-IT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i="1" dirty="0"/>
              <a:t>Si avvisa che per velocizzare la presentazione non viene letto tutto il contenuto </a:t>
            </a:r>
          </a:p>
          <a:p>
            <a:pPr algn="ctr">
              <a:defRPr/>
            </a:pPr>
            <a:r>
              <a:rPr lang="it-IT" i="1" dirty="0"/>
              <a:t>delle slide seguenti, ma ne se diranno solo i concetti principali espressi. </a:t>
            </a:r>
          </a:p>
          <a:p>
            <a:pPr algn="ctr">
              <a:defRPr/>
            </a:pPr>
            <a:r>
              <a:rPr lang="it-IT" i="1" dirty="0"/>
              <a:t>Però tutte le slide sono scaricabili con il link scritto pure nella prima pagina. </a:t>
            </a:r>
          </a:p>
          <a:p>
            <a:pPr algn="ctr">
              <a:defRPr/>
            </a:pPr>
            <a:endParaRPr lang="it-IT" sz="1800" b="0" i="0" u="sng" strike="noStrike" baseline="0" dirty="0">
              <a:solidFill>
                <a:srgbClr val="0563C1"/>
              </a:solidFill>
              <a:latin typeface="Times New Roman" panose="02020603050405020304" pitchFamily="18" charset="0"/>
              <a:hlinkClick r:id="rId2"/>
            </a:endParaRPr>
          </a:p>
          <a:p>
            <a:pPr algn="ctr">
              <a:defRPr/>
            </a:pPr>
            <a:r>
              <a:rPr lang="it-IT" sz="1800" b="0" i="0" u="sng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hlinkClick r:id="rId2"/>
              </a:rPr>
              <a:t>https://www.b-it.it/cultura-tecnica_scuole-medie.html</a:t>
            </a:r>
            <a:r>
              <a:rPr lang="it-IT" sz="1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hlinkClick r:id="rId2"/>
              </a:rPr>
              <a:t> </a:t>
            </a:r>
            <a:endParaRPr lang="it-IT" sz="1800" b="1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017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002C1-050B-4E00-A989-7CEB4ACBEA33}" type="slidenum">
              <a:rPr lang="it-IT" smtClean="0"/>
              <a:pPr/>
              <a:t>50</a:t>
            </a:fld>
            <a:endParaRPr lang="it-IT"/>
          </a:p>
        </p:txBody>
      </p:sp>
      <p:sp>
        <p:nvSpPr>
          <p:cNvPr id="65540" name="CasellaDiTesto 3"/>
          <p:cNvSpPr txBox="1">
            <a:spLocks noChangeArrowheads="1"/>
          </p:cNvSpPr>
          <p:nvPr/>
        </p:nvSpPr>
        <p:spPr bwMode="auto">
          <a:xfrm>
            <a:off x="609600" y="548680"/>
            <a:ext cx="7924800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r>
              <a:rPr lang="it-IT" sz="2000" b="1" i="1" dirty="0"/>
              <a:t>Appendice.</a:t>
            </a:r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2000" b="1" i="1" dirty="0">
                <a:solidFill>
                  <a:srgbClr val="C00000"/>
                </a:solidFill>
              </a:rPr>
              <a:t> I Titoli e dei Dettagli degli Articoli ricevuti nel più recente passato.</a:t>
            </a:r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ctr">
              <a:defRPr/>
            </a:pPr>
            <a:endParaRPr lang="it-IT" sz="2000" b="1" i="1" dirty="0"/>
          </a:p>
          <a:p>
            <a:pPr algn="r">
              <a:defRPr/>
            </a:pP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1423109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404664"/>
            <a:ext cx="8568952" cy="61555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400" b="1" dirty="0">
              <a:latin typeface="Times New Roman"/>
            </a:endParaRPr>
          </a:p>
          <a:p>
            <a:pPr algn="ctr"/>
            <a:r>
              <a:rPr lang="it-IT" sz="1600" b="1" i="1" dirty="0">
                <a:latin typeface="Times New Roman"/>
              </a:rPr>
              <a:t>Titoli di articoli recenti ricevuti riguardanti la Mancanza di Tecnici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pPr algn="ctr"/>
            <a:r>
              <a:rPr lang="it-IT" sz="1400" b="1" dirty="0">
                <a:solidFill>
                  <a:srgbClr val="C00000"/>
                </a:solidFill>
                <a:latin typeface="Times New Roman"/>
              </a:rPr>
              <a:t>PRIMA DELLA PANDEMIA</a:t>
            </a:r>
          </a:p>
          <a:p>
            <a:pPr algn="ctr"/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Iscrizioni </a:t>
            </a:r>
            <a:r>
              <a:rPr lang="it-IT" sz="1400" b="1" dirty="0" err="1">
                <a:latin typeface="Times New Roman"/>
              </a:rPr>
              <a:t>Miur</a:t>
            </a:r>
            <a:r>
              <a:rPr lang="it-IT" sz="1400" b="1" dirty="0">
                <a:latin typeface="Times New Roman"/>
              </a:rPr>
              <a:t> - Le iscrizioni al primo anno dei percorsi di istruzione e formazione – </a:t>
            </a:r>
          </a:p>
          <a:p>
            <a:r>
              <a:rPr lang="it-IT" sz="1400" b="1" dirty="0">
                <a:latin typeface="Times New Roman"/>
              </a:rPr>
              <a:t>  Anno Scolastico  2019/2020 - Giugno 2019</a:t>
            </a: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Ocse - </a:t>
            </a:r>
            <a:r>
              <a:rPr lang="it-IT" sz="1400" b="1" dirty="0" err="1">
                <a:latin typeface="Times New Roman"/>
              </a:rPr>
              <a:t>Skill</a:t>
            </a:r>
            <a:r>
              <a:rPr lang="it-IT" sz="1400" b="1" dirty="0">
                <a:latin typeface="Times New Roman"/>
              </a:rPr>
              <a:t> or </a:t>
            </a:r>
            <a:r>
              <a:rPr lang="it-IT" sz="1400" b="1" dirty="0" err="1">
                <a:latin typeface="Times New Roman"/>
              </a:rPr>
              <a:t>kill</a:t>
            </a:r>
            <a:r>
              <a:rPr lang="it-IT" sz="1400" b="1" dirty="0">
                <a:latin typeface="Times New Roman"/>
              </a:rPr>
              <a:t>? L’Italia e le sue lacune formative - Di Andrea </a:t>
            </a:r>
            <a:r>
              <a:rPr lang="it-IT" sz="1400" b="1" dirty="0" err="1">
                <a:latin typeface="Times New Roman"/>
              </a:rPr>
              <a:t>Lawendel</a:t>
            </a:r>
            <a:r>
              <a:rPr lang="it-IT" sz="1400" b="1" dirty="0">
                <a:latin typeface="Times New Roman"/>
              </a:rPr>
              <a:t> - 12 Giugno 2019</a:t>
            </a:r>
          </a:p>
          <a:p>
            <a:r>
              <a:rPr lang="it-IT" sz="1400" b="1" dirty="0">
                <a:latin typeface="Times New Roman"/>
              </a:rPr>
              <a:t>Ocse Strategia per le Competenze dell’Italia</a:t>
            </a: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Laurea fugata - La Repubblica - 01/07/2019 - "La politica latita il sistema arranca e chi si laurea fugge </a:t>
            </a:r>
          </a:p>
          <a:p>
            <a:r>
              <a:rPr lang="it-IT" sz="1400" b="1" dirty="0">
                <a:latin typeface="Times New Roman"/>
              </a:rPr>
              <a:t>  all'estero". Il presidente di </a:t>
            </a:r>
            <a:r>
              <a:rPr lang="it-IT" sz="1400" b="1" dirty="0" err="1">
                <a:latin typeface="Times New Roman"/>
              </a:rPr>
              <a:t>Almalaurea</a:t>
            </a:r>
            <a:r>
              <a:rPr lang="it-IT" sz="1400" b="1" dirty="0">
                <a:latin typeface="Times New Roman"/>
              </a:rPr>
              <a:t> Ivano Dionigi</a:t>
            </a: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Scuole e lavoro </a:t>
            </a:r>
            <a:r>
              <a:rPr lang="it-IT" sz="1400" b="1" dirty="0" err="1">
                <a:latin typeface="Times New Roman"/>
              </a:rPr>
              <a:t>digital</a:t>
            </a:r>
            <a:r>
              <a:rPr lang="it-IT" sz="1400" b="1" dirty="0">
                <a:latin typeface="Times New Roman"/>
              </a:rPr>
              <a:t> - </a:t>
            </a:r>
            <a:r>
              <a:rPr lang="it-IT" sz="1400" b="1" dirty="0" err="1">
                <a:latin typeface="Times New Roman"/>
              </a:rPr>
              <a:t>Randstad</a:t>
            </a:r>
            <a:r>
              <a:rPr lang="it-IT" sz="1400" b="1" dirty="0">
                <a:latin typeface="Times New Roman"/>
              </a:rPr>
              <a:t> </a:t>
            </a:r>
            <a:r>
              <a:rPr lang="it-IT" sz="1400" b="1" dirty="0" err="1">
                <a:latin typeface="Times New Roman"/>
              </a:rPr>
              <a:t>Workmonitor</a:t>
            </a:r>
            <a:r>
              <a:rPr lang="it-IT" sz="1400" b="1" dirty="0">
                <a:latin typeface="Times New Roman"/>
              </a:rPr>
              <a:t>: gli italiani hanno paura dell’automazione – </a:t>
            </a:r>
          </a:p>
          <a:p>
            <a:r>
              <a:rPr lang="it-IT" sz="1400" b="1" dirty="0">
                <a:latin typeface="Times New Roman"/>
              </a:rPr>
              <a:t>  Da Redazione </a:t>
            </a:r>
            <a:r>
              <a:rPr lang="it-IT" sz="1400" b="1" dirty="0" err="1">
                <a:latin typeface="Times New Roman"/>
              </a:rPr>
              <a:t>BitMAT</a:t>
            </a:r>
            <a:r>
              <a:rPr lang="it-IT" sz="1400" b="1" dirty="0">
                <a:latin typeface="Times New Roman"/>
              </a:rPr>
              <a:t> - 10/07/2019</a:t>
            </a: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Scuole e lavori </a:t>
            </a:r>
          </a:p>
          <a:p>
            <a:r>
              <a:rPr lang="it-IT" sz="1400" b="1" dirty="0">
                <a:latin typeface="Times New Roman"/>
              </a:rPr>
              <a:t>I giovani e il lavoro tradito - La Repubblica - </a:t>
            </a:r>
            <a:r>
              <a:rPr lang="it-IT" sz="1400" b="1" dirty="0" err="1">
                <a:latin typeface="Times New Roman"/>
              </a:rPr>
              <a:t>Zita</a:t>
            </a:r>
            <a:r>
              <a:rPr lang="it-IT" sz="1400" b="1" dirty="0">
                <a:latin typeface="Times New Roman"/>
              </a:rPr>
              <a:t> </a:t>
            </a:r>
            <a:r>
              <a:rPr lang="it-IT" sz="1400" b="1" dirty="0" err="1">
                <a:latin typeface="Times New Roman"/>
              </a:rPr>
              <a:t>Dazzi</a:t>
            </a:r>
            <a:r>
              <a:rPr lang="it-IT" sz="1400" b="1" dirty="0">
                <a:latin typeface="Times New Roman"/>
              </a:rPr>
              <a:t> - 09/07/2019</a:t>
            </a:r>
          </a:p>
          <a:p>
            <a:r>
              <a:rPr lang="it-IT" sz="1400" b="1" dirty="0">
                <a:latin typeface="Times New Roman"/>
              </a:rPr>
              <a:t>I lavori del futuro? Si impari dalla Svezia - </a:t>
            </a:r>
            <a:r>
              <a:rPr lang="it-IT" sz="1400" b="1" dirty="0" err="1">
                <a:latin typeface="Times New Roman"/>
              </a:rPr>
              <a:t>ItaliaOggi</a:t>
            </a:r>
            <a:r>
              <a:rPr lang="it-IT" sz="1400" b="1" dirty="0">
                <a:latin typeface="Times New Roman"/>
              </a:rPr>
              <a:t> - ANGELA IULIANO - 09/07/2019</a:t>
            </a:r>
          </a:p>
          <a:p>
            <a:r>
              <a:rPr lang="it-IT" sz="1400" b="1" dirty="0">
                <a:latin typeface="Times New Roman"/>
              </a:rPr>
              <a:t>Il Sole 24 Ore - Antonio </a:t>
            </a:r>
            <a:r>
              <a:rPr lang="it-IT" sz="1400" b="1" dirty="0" err="1">
                <a:latin typeface="Times New Roman"/>
              </a:rPr>
              <a:t>Larizza</a:t>
            </a:r>
            <a:r>
              <a:rPr lang="it-IT" sz="1400" b="1" dirty="0">
                <a:latin typeface="Times New Roman"/>
              </a:rPr>
              <a:t> - 12/07/2019 - Sviluppatori, analisti, progettisti: l'hi-tech cerca 45mila</a:t>
            </a:r>
          </a:p>
          <a:p>
            <a:r>
              <a:rPr lang="it-IT" sz="1400" b="1" dirty="0">
                <a:latin typeface="Times New Roman"/>
              </a:rPr>
              <a:t>   specialisti</a:t>
            </a:r>
          </a:p>
          <a:p>
            <a:r>
              <a:rPr lang="it-IT" sz="1400" b="1" dirty="0" err="1">
                <a:latin typeface="Times New Roman"/>
              </a:rPr>
              <a:t>^Le</a:t>
            </a:r>
            <a:r>
              <a:rPr lang="it-IT" sz="1400" b="1" dirty="0">
                <a:latin typeface="Times New Roman"/>
              </a:rPr>
              <a:t> imprese alla ricerca di 469mila tecnici. Il Sole 24 Ore - Claudio </a:t>
            </a:r>
            <a:r>
              <a:rPr lang="it-IT" sz="1400" b="1" dirty="0" err="1">
                <a:latin typeface="Times New Roman"/>
              </a:rPr>
              <a:t>Tucci</a:t>
            </a:r>
            <a:r>
              <a:rPr lang="it-IT" sz="1400" b="1" dirty="0">
                <a:latin typeface="Times New Roman"/>
              </a:rPr>
              <a:t> - 11/07/2019 – I dati </a:t>
            </a:r>
            <a:r>
              <a:rPr lang="it-IT" sz="1400" b="1" dirty="0" err="1">
                <a:latin typeface="Times New Roman"/>
              </a:rPr>
              <a:t>unioncamere</a:t>
            </a:r>
            <a:r>
              <a:rPr lang="it-IT" sz="1400" b="1" dirty="0">
                <a:latin typeface="Times New Roman"/>
              </a:rPr>
              <a:t> – </a:t>
            </a:r>
          </a:p>
          <a:p>
            <a:r>
              <a:rPr lang="it-IT" sz="1400" b="1" dirty="0">
                <a:latin typeface="Times New Roman"/>
              </a:rPr>
              <a:t>  </a:t>
            </a:r>
            <a:r>
              <a:rPr lang="it-IT" sz="1400" b="1" dirty="0" err="1">
                <a:latin typeface="Times New Roman"/>
              </a:rPr>
              <a:t>anpal</a:t>
            </a:r>
            <a:endParaRPr lang="it-IT" sz="1400" b="1" dirty="0">
              <a:latin typeface="Times New Roman"/>
            </a:endParaRP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 err="1">
                <a:latin typeface="Times New Roman"/>
              </a:rPr>
              <a:t>^Poco</a:t>
            </a:r>
            <a:r>
              <a:rPr lang="it-IT" sz="1400" b="1" dirty="0">
                <a:latin typeface="Times New Roman"/>
              </a:rPr>
              <a:t> studio - L'Italia studia poco e non cresce - Corriere della Sera - Roger </a:t>
            </a:r>
            <a:r>
              <a:rPr lang="it-IT" sz="1400" b="1" dirty="0" err="1">
                <a:latin typeface="Times New Roman"/>
              </a:rPr>
              <a:t>Abravanel</a:t>
            </a:r>
            <a:r>
              <a:rPr lang="it-IT" sz="1400" b="1" dirty="0">
                <a:latin typeface="Times New Roman"/>
              </a:rPr>
              <a:t> - 14/12/2018.</a:t>
            </a:r>
          </a:p>
          <a:p>
            <a:r>
              <a:rPr lang="it-IT" sz="1400" b="1" dirty="0">
                <a:latin typeface="Times New Roman"/>
              </a:rPr>
              <a:t>   Poco studio - COSÌ FALLISCE LA SCUOLA ITALIANA- La Stampa - ANDREA GAVOSTO - 11/07/2019 </a:t>
            </a:r>
          </a:p>
          <a:p>
            <a:r>
              <a:rPr lang="it-IT" sz="1400" b="1" dirty="0">
                <a:latin typeface="Times New Roman"/>
              </a:rPr>
              <a:t>   Poco studio - I nostri ragazzi diventati analfabeti - La Repubblica - Silvia Ronchey - 12/07/2019 </a:t>
            </a:r>
          </a:p>
          <a:p>
            <a:r>
              <a:rPr lang="it-IT" sz="1400" b="1" dirty="0">
                <a:latin typeface="Times New Roman"/>
              </a:rPr>
              <a:t>    ed. Nazionale</a:t>
            </a:r>
            <a:r>
              <a:rPr lang="it-IT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7113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8"/>
    </mc:Choice>
    <mc:Fallback xmlns="">
      <p:transition spd="slow" advTm="18818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404664"/>
            <a:ext cx="8568952" cy="5940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400" b="1" dirty="0">
              <a:latin typeface="Times New Roman"/>
            </a:endParaRPr>
          </a:p>
          <a:p>
            <a:pPr algn="ctr"/>
            <a:r>
              <a:rPr lang="it-IT" sz="1600" b="1" i="1" dirty="0">
                <a:latin typeface="Times New Roman"/>
              </a:rPr>
              <a:t>Titoli di articoli recenti ricevuti riguardanti la Mancanza di Tecnici</a:t>
            </a:r>
            <a:r>
              <a:rPr lang="it-IT" sz="1400" b="1" dirty="0">
                <a:latin typeface="Times New Roman"/>
              </a:rPr>
              <a:t>.</a:t>
            </a:r>
          </a:p>
          <a:p>
            <a:pPr algn="ctr"/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 PRIMA DELLA PANDEMIA</a:t>
            </a:r>
          </a:p>
          <a:p>
            <a:endParaRPr lang="it-IT" sz="1400" b="1" dirty="0">
              <a:latin typeface="Times New Roman"/>
            </a:endParaRP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Il Sole 24 Ore - 23/07/2019 -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Quelle scelte tra figli e lavoro che frenano la crescita italiana</a:t>
            </a:r>
          </a:p>
          <a:p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  (iscritti tecnici)</a:t>
            </a: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Lavori migliori -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Università, ecco le lauree che fanno trovare lavoro. Le aziende premiano Erasmus e stage </a:t>
            </a:r>
            <a:r>
              <a:rPr lang="it-IT" sz="1400" b="1" dirty="0">
                <a:latin typeface="Times New Roman"/>
              </a:rPr>
              <a:t>– </a:t>
            </a:r>
          </a:p>
          <a:p>
            <a:r>
              <a:rPr lang="it-IT" sz="1400" b="1" dirty="0">
                <a:latin typeface="Times New Roman"/>
              </a:rPr>
              <a:t>  13 luglio 2019</a:t>
            </a: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Specialisti e fughe – 30/7/19 -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Dalla scuola al lavoro: non si trovano informatici ma nemmeno manutentori e</a:t>
            </a:r>
          </a:p>
          <a:p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  macellai. Le figure più richieste.</a:t>
            </a: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 Ocse, scuola 10-9-19 -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Ocse, in dieci anni la scuola italiana perde un milione di studenti</a:t>
            </a:r>
            <a:r>
              <a:rPr lang="it-IT" sz="1400" b="1" dirty="0">
                <a:latin typeface="Times New Roman"/>
              </a:rPr>
              <a:t>.</a:t>
            </a: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 Ancora tecnici. Il Sole 24 Ore - 07/10/2019 -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Per 8 imprese su 10 c'è la svolta digitale, ma non ci sono tecnici</a:t>
            </a: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 CCIAA_CamCom_ExcelsiorSettembre19_BO_Bollettino</a:t>
            </a:r>
          </a:p>
          <a:p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Panorama occupazionale italiano: le professioni più pagate </a:t>
            </a:r>
            <a:r>
              <a:rPr lang="it-IT" sz="1400" b="1" dirty="0">
                <a:latin typeface="Times New Roman"/>
              </a:rPr>
              <a:t>- 25/10/2019</a:t>
            </a:r>
          </a:p>
          <a:p>
            <a:r>
              <a:rPr lang="it-IT" sz="1400" b="1" dirty="0">
                <a:latin typeface="Times New Roman"/>
              </a:rPr>
              <a:t> </a:t>
            </a:r>
          </a:p>
          <a:p>
            <a:r>
              <a:rPr lang="it-IT" sz="1400" b="1" dirty="0">
                <a:latin typeface="Times New Roman"/>
              </a:rPr>
              <a:t>Capital - 18/10/2019  - THE BEST INDUSTRY 4.0 IN ITALY –   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Le nuove professionalità richieste</a:t>
            </a:r>
            <a:r>
              <a:rPr lang="it-IT" sz="1400" b="1" dirty="0">
                <a:latin typeface="Times New Roman"/>
              </a:rPr>
              <a:t>.</a:t>
            </a:r>
          </a:p>
          <a:p>
            <a:endParaRPr lang="it-IT" sz="1400" b="1" dirty="0">
              <a:latin typeface="Times New Roman"/>
            </a:endParaRPr>
          </a:p>
          <a:p>
            <a:r>
              <a:rPr lang="it-IT" sz="1400" b="1" dirty="0">
                <a:latin typeface="Times New Roman"/>
              </a:rPr>
              <a:t> </a:t>
            </a:r>
          </a:p>
          <a:p>
            <a:endParaRPr lang="it-IT" sz="1400" b="1" dirty="0">
              <a:latin typeface="Times New Roman"/>
            </a:endParaRPr>
          </a:p>
          <a:p>
            <a:pPr algn="ctr"/>
            <a:r>
              <a:rPr lang="it-IT" sz="1400" b="1" dirty="0">
                <a:latin typeface="Times New Roman"/>
              </a:rPr>
              <a:t>----------------------- oooo0oooo ----------------------- 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8161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"/>
    </mc:Choice>
    <mc:Fallback xmlns="">
      <p:transition spd="slow" advTm="4584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95536" y="620688"/>
            <a:ext cx="8424936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b="1" i="1" dirty="0">
                <a:latin typeface="Times New Roman"/>
              </a:rPr>
              <a:t>Titoli di articoli recenti ricevuti riguardanti la Mancanza di Tecnici</a:t>
            </a:r>
            <a:r>
              <a:rPr lang="it-IT" sz="1800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FASI DELLA PANDEMIA</a:t>
            </a:r>
          </a:p>
          <a:p>
            <a:pPr algn="ctr"/>
            <a:r>
              <a:rPr lang="it-IT" sz="1600" b="1" i="1" dirty="0">
                <a:latin typeface="Times New Roman"/>
              </a:rPr>
              <a:t>E per orientare i giovani che devono diplomarsi o scegliere l'università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endParaRPr lang="it-IT" sz="1600" b="1" i="1" dirty="0">
              <a:latin typeface="Times New Roman"/>
            </a:endParaRPr>
          </a:p>
          <a:p>
            <a:r>
              <a:rPr lang="it-IT" sz="1600" b="1" i="1" dirty="0">
                <a:latin typeface="Times New Roman"/>
              </a:rPr>
              <a:t>Dalla più recente stampa. Ad esempio:</a:t>
            </a:r>
          </a:p>
          <a:p>
            <a:endParaRPr lang="it-IT" b="1" i="1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Capital - 30/06/2020 - Isabella Colombo </a:t>
            </a:r>
            <a:r>
              <a:rPr lang="it-IT" sz="1600" b="1" i="1" dirty="0">
                <a:latin typeface="Times New Roman"/>
              </a:rPr>
              <a:t>: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Specialisti e talenti che servono per ripartire</a:t>
            </a:r>
            <a:r>
              <a:rPr lang="it-IT" b="1" i="1" dirty="0">
                <a:latin typeface="Times New Roman"/>
              </a:rPr>
              <a:t>.</a:t>
            </a:r>
          </a:p>
          <a:p>
            <a:endParaRPr lang="it-IT" sz="1800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Corriere della Sera - 17/07/2020 -Alessio Ribaudo - </a:t>
            </a:r>
            <a:r>
              <a:rPr lang="it-IT" sz="1600" b="1" i="1" dirty="0">
                <a:latin typeface="Times New Roman"/>
              </a:rPr>
              <a:t>: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Cercasi generazione STEM</a:t>
            </a:r>
            <a:endParaRPr lang="it-IT" sz="1600" b="1" i="1" dirty="0">
              <a:latin typeface="Times New Roman"/>
            </a:endParaRPr>
          </a:p>
          <a:p>
            <a:endParaRPr lang="it-IT" sz="1600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Il Sole 24 Ore - 08/10/2020 -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Digitale, introvabili 940mila posizioni di lavoro</a:t>
            </a:r>
            <a:r>
              <a:rPr lang="it-IT" sz="1600" dirty="0">
                <a:latin typeface="Times New Roman"/>
              </a:rPr>
              <a:t>.</a:t>
            </a:r>
          </a:p>
          <a:p>
            <a:r>
              <a:rPr lang="it-IT" sz="1600" dirty="0">
                <a:latin typeface="Times New Roman"/>
              </a:rPr>
              <a:t> </a:t>
            </a:r>
          </a:p>
          <a:p>
            <a:r>
              <a:rPr lang="it-IT" sz="1600" dirty="0">
                <a:latin typeface="Times New Roman"/>
              </a:rPr>
              <a:t>Panorama - 14/10/2020 -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Ripartire si può ma con mestieri digitali.</a:t>
            </a:r>
          </a:p>
          <a:p>
            <a:endParaRPr lang="it-IT" sz="1600" b="1" i="1" dirty="0">
              <a:solidFill>
                <a:srgbClr val="C00000"/>
              </a:solidFill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Il Sole 24 Ore - 14/10/2020 -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Competenze digitali cruciali per il 70% degli assunti</a:t>
            </a:r>
            <a:r>
              <a:rPr lang="it-IT" sz="1600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r>
              <a:rPr lang="it-IT" sz="1600" dirty="0">
                <a:solidFill>
                  <a:srgbClr val="C00000"/>
                </a:solidFill>
                <a:latin typeface="Times New Roman"/>
              </a:rPr>
              <a:t> </a:t>
            </a:r>
          </a:p>
          <a:p>
            <a:r>
              <a:rPr lang="it-IT" sz="1600" dirty="0">
                <a:latin typeface="Times New Roman"/>
              </a:rPr>
              <a:t>Il Sole24Ore. Ricerca a Novembre 2020. - 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Ricerca &amp; Lavoro | Futuro del verbo occupare.</a:t>
            </a:r>
            <a:endParaRPr lang="it-IT" sz="1600" dirty="0">
              <a:latin typeface="Times New Roman"/>
            </a:endParaRPr>
          </a:p>
          <a:p>
            <a:endParaRPr lang="it-IT" sz="1600" dirty="0">
              <a:solidFill>
                <a:srgbClr val="C00000"/>
              </a:solidFill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Il Sole 24 Ore - 17/02/2021 -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Competenze tecniche ancora introvabili per sei imprese su dieci. </a:t>
            </a:r>
          </a:p>
          <a:p>
            <a:endParaRPr lang="it-IT" sz="1600" b="1" i="1" dirty="0">
              <a:solidFill>
                <a:srgbClr val="C00000"/>
              </a:solidFill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Il Sole 24 Ore - 19/02/2021 -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Giovani senza lavoro, l'Italia paga i ritardi nella formazione. </a:t>
            </a:r>
          </a:p>
          <a:p>
            <a:endParaRPr lang="it-IT" sz="1600" b="1" i="1" dirty="0">
              <a:solidFill>
                <a:srgbClr val="C00000"/>
              </a:solidFill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Il Sole 24 Ore - 26/03/2021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- Pochi ingegneri e matematici: per l'Italia è allarme </a:t>
            </a:r>
            <a:r>
              <a:rPr lang="it-IT" sz="1600" b="1" i="1" dirty="0" err="1">
                <a:solidFill>
                  <a:srgbClr val="C00000"/>
                </a:solidFill>
                <a:latin typeface="Times New Roman"/>
              </a:rPr>
              <a:t>Stem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07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5"/>
    </mc:Choice>
    <mc:Fallback xmlns="">
      <p:transition spd="slow" advTm="4155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60648"/>
            <a:ext cx="8568952" cy="63401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400" b="1" dirty="0">
              <a:latin typeface="Times New Roman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Times New Roman"/>
              </a:rPr>
              <a:t>Le imprese alla ricerca di 469mila tecnici. </a:t>
            </a:r>
            <a:r>
              <a:rPr lang="it-IT" sz="2000" b="1" dirty="0">
                <a:latin typeface="Times New Roman"/>
              </a:rPr>
              <a:t>Il Sole 24 Ore - 11/07/2019</a:t>
            </a:r>
            <a:r>
              <a:rPr lang="it-IT" sz="2000" b="1" dirty="0">
                <a:solidFill>
                  <a:srgbClr val="C00000"/>
                </a:solidFill>
                <a:latin typeface="Times New Roman"/>
              </a:rPr>
              <a:t> </a:t>
            </a:r>
          </a:p>
          <a:p>
            <a:r>
              <a:rPr lang="it-IT" sz="2000" b="1" dirty="0">
                <a:solidFill>
                  <a:srgbClr val="C00000"/>
                </a:solidFill>
                <a:latin typeface="Times New Roman"/>
              </a:rPr>
              <a:t>– I dati Unioncamere – </a:t>
            </a:r>
            <a:r>
              <a:rPr lang="it-IT" sz="2000" b="1" dirty="0" err="1">
                <a:solidFill>
                  <a:srgbClr val="C00000"/>
                </a:solidFill>
                <a:latin typeface="Times New Roman"/>
              </a:rPr>
              <a:t>Anpal</a:t>
            </a:r>
            <a:endParaRPr lang="it-IT" sz="2000" b="1" dirty="0">
              <a:solidFill>
                <a:srgbClr val="C00000"/>
              </a:solidFill>
              <a:latin typeface="Times New Roman"/>
            </a:endParaRPr>
          </a:p>
          <a:p>
            <a:r>
              <a:rPr lang="it-IT" sz="1600" b="1" i="1" dirty="0">
                <a:latin typeface="Times New Roman"/>
              </a:rPr>
              <a:t>«La formazione dei giovani deve tornare una priorità per il Paese».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Il sasso nello stagno è stato lanciato lo scorso 1° novembre da </a:t>
            </a:r>
            <a:r>
              <a:rPr lang="it-IT" sz="1600" dirty="0" err="1">
                <a:latin typeface="Times New Roman"/>
              </a:rPr>
              <a:t>Unioncamere-Anpal</a:t>
            </a:r>
            <a:r>
              <a:rPr lang="it-IT" sz="1600" dirty="0">
                <a:latin typeface="Times New Roman"/>
              </a:rPr>
              <a:t> quando hanno calcolato come, </a:t>
            </a:r>
            <a:r>
              <a:rPr lang="it-IT" sz="1600" b="1" i="1" dirty="0">
                <a:solidFill>
                  <a:srgbClr val="CC0099"/>
                </a:solidFill>
                <a:latin typeface="Times New Roman"/>
              </a:rPr>
              <a:t>da qui al 2022, </a:t>
            </a:r>
          </a:p>
          <a:p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le imprese italiane siano pronte a offrire un posto di lavoro a 469mila tecnici, diplomati </a:t>
            </a:r>
            <a:r>
              <a:rPr lang="it-IT" sz="1600" b="1" dirty="0" err="1">
                <a:solidFill>
                  <a:srgbClr val="C00000"/>
                </a:solidFill>
                <a:latin typeface="Times New Roman"/>
              </a:rPr>
              <a:t>Its</a:t>
            </a:r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, laureati nelle discipline "</a:t>
            </a:r>
            <a:r>
              <a:rPr lang="it-IT" sz="1600" b="1" dirty="0" err="1">
                <a:solidFill>
                  <a:srgbClr val="C00000"/>
                </a:solidFill>
                <a:latin typeface="Times New Roman"/>
              </a:rPr>
              <a:t>Stem</a:t>
            </a:r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" (</a:t>
            </a:r>
            <a:r>
              <a:rPr lang="it-IT" sz="1600" b="1" dirty="0">
                <a:latin typeface="Times New Roman"/>
              </a:rPr>
              <a:t>Science, </a:t>
            </a:r>
            <a:r>
              <a:rPr lang="it-IT" sz="1600" b="1" dirty="0" err="1">
                <a:latin typeface="Times New Roman"/>
              </a:rPr>
              <a:t>technology</a:t>
            </a:r>
            <a:r>
              <a:rPr lang="it-IT" sz="1600" b="1" dirty="0">
                <a:latin typeface="Times New Roman"/>
              </a:rPr>
              <a:t>, </a:t>
            </a:r>
            <a:r>
              <a:rPr lang="it-IT" sz="1600" b="1" dirty="0" err="1">
                <a:latin typeface="Times New Roman"/>
              </a:rPr>
              <a:t>engineering</a:t>
            </a:r>
            <a:r>
              <a:rPr lang="it-IT" sz="1600" b="1" dirty="0">
                <a:latin typeface="Times New Roman"/>
              </a:rPr>
              <a:t> and </a:t>
            </a:r>
            <a:r>
              <a:rPr lang="it-IT" sz="1600" b="1" dirty="0" err="1">
                <a:latin typeface="Times New Roman"/>
              </a:rPr>
              <a:t>mathematics</a:t>
            </a:r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). </a:t>
            </a:r>
          </a:p>
          <a:p>
            <a:r>
              <a:rPr lang="it-IT" sz="1600" dirty="0">
                <a:latin typeface="Times New Roman"/>
              </a:rPr>
              <a:t>Tuttavia, a causa del forte "</a:t>
            </a:r>
            <a:r>
              <a:rPr lang="it-IT" sz="1600" dirty="0" err="1">
                <a:latin typeface="Times New Roman"/>
              </a:rPr>
              <a:t>mismatch</a:t>
            </a:r>
            <a:r>
              <a:rPr lang="it-IT" sz="1600" dirty="0">
                <a:latin typeface="Times New Roman"/>
              </a:rPr>
              <a:t>", vale a dire competenze dei candidati non in linea con le richieste del mondo produttivo, 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circa un terzo delle professionalità tecniche necessarie, già oggi, risulta 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«di difficile reperimento». </a:t>
            </a:r>
          </a:p>
          <a:p>
            <a:pPr algn="ctr"/>
            <a:r>
              <a:rPr lang="it-IT" sz="1600" b="1" i="1" dirty="0">
                <a:latin typeface="Times New Roman"/>
              </a:rPr>
              <a:t>Una percentuale in crescita nell'ultimo periodo. E che desta più di una preoccupazione </a:t>
            </a:r>
          </a:p>
          <a:p>
            <a:pPr algn="ctr"/>
            <a:r>
              <a:rPr lang="it-IT" sz="1600" b="1" i="1" dirty="0">
                <a:latin typeface="Times New Roman"/>
              </a:rPr>
              <a:t>vista la velocità della trasformazione in atto nel settore industriale indotta dal 4.0.</a:t>
            </a:r>
          </a:p>
          <a:p>
            <a:endParaRPr lang="it-IT" sz="1600" dirty="0"/>
          </a:p>
          <a:p>
            <a:pPr algn="ctr"/>
            <a:r>
              <a:rPr lang="it-IT" sz="1600" dirty="0"/>
              <a:t>Il punto è che </a:t>
            </a:r>
            <a:r>
              <a:rPr lang="it-IT" sz="1600" b="1" dirty="0"/>
              <a:t>nei sei settori più rilevanti del </a:t>
            </a:r>
            <a:r>
              <a:rPr lang="it-IT" sz="1600" b="1" dirty="0" err="1"/>
              <a:t>made</a:t>
            </a:r>
            <a:r>
              <a:rPr lang="it-IT" sz="1600" b="1" dirty="0"/>
              <a:t> in Italy </a:t>
            </a:r>
            <a:r>
              <a:rPr lang="it-IT" sz="1600" dirty="0"/>
              <a:t>(quelli che spingono il Pil del Paese, ndr), </a:t>
            </a:r>
            <a:r>
              <a:rPr lang="it-IT" sz="1600" b="1" dirty="0">
                <a:solidFill>
                  <a:srgbClr val="CC00CC"/>
                </a:solidFill>
              </a:rPr>
              <a:t>nei prossimi tre anni, ci sarà necessità di 193mila tecnici </a:t>
            </a:r>
          </a:p>
          <a:p>
            <a:pPr algn="ctr"/>
            <a:r>
              <a:rPr lang="it-IT" sz="1600" dirty="0"/>
              <a:t>(la stima è di Confindustria e tiene conto anche degli effetti di Quota 100). </a:t>
            </a:r>
          </a:p>
          <a:p>
            <a:r>
              <a:rPr lang="it-IT" sz="1600" dirty="0"/>
              <a:t>E pure qui, è arcinoto, molte selezioni non andranno a buon fine visti gli attuali numeri dell'offerta scolastica, secondaria e terziaria professionalizzante. </a:t>
            </a:r>
          </a:p>
          <a:p>
            <a:pPr algn="ctr"/>
            <a:r>
              <a:rPr lang="it-IT" sz="1600" b="1" dirty="0"/>
              <a:t>Agli </a:t>
            </a:r>
            <a:r>
              <a:rPr lang="it-IT" sz="1600" b="1" dirty="0" err="1"/>
              <a:t>Its</a:t>
            </a:r>
            <a:r>
              <a:rPr lang="it-IT" sz="1600" b="1" dirty="0"/>
              <a:t> infatti  sono iscritti appena 13mila studenti</a:t>
            </a:r>
            <a:r>
              <a:rPr lang="it-IT" sz="1600" dirty="0"/>
              <a:t>. </a:t>
            </a:r>
            <a:endParaRPr lang="it-IT" sz="1400" dirty="0"/>
          </a:p>
          <a:p>
            <a:pPr algn="ctr"/>
            <a:r>
              <a:rPr lang="it-IT" sz="1600" b="1" i="1" dirty="0">
                <a:solidFill>
                  <a:srgbClr val="C00000"/>
                </a:solidFill>
              </a:rPr>
              <a:t>Essi però garantiscono un tasso di occupazione che sfiora l'80%, con punte superiori al 90%, </a:t>
            </a:r>
          </a:p>
          <a:p>
            <a:pPr algn="ctr"/>
            <a:r>
              <a:rPr lang="it-IT" sz="1600" b="1" i="1" dirty="0">
                <a:solidFill>
                  <a:srgbClr val="C00000"/>
                </a:solidFill>
              </a:rPr>
              <a:t>a un anno dal titolo - ma che purtroppo ancora pochi conoscono.</a:t>
            </a:r>
          </a:p>
          <a:p>
            <a:pPr algn="ctr"/>
            <a:endParaRPr lang="it-IT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5"/>
    </mc:Choice>
    <mc:Fallback xmlns="">
      <p:transition spd="slow" advTm="6095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404664"/>
            <a:ext cx="8568952" cy="5663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400" dirty="0">
              <a:latin typeface="Times New Roman"/>
            </a:endParaRPr>
          </a:p>
          <a:p>
            <a:r>
              <a:rPr lang="it-IT" sz="1400" dirty="0">
                <a:latin typeface="Times New Roman"/>
              </a:rPr>
              <a:t>Le imprese alla ricerca di 469mila tecnici. Il Sole 24 Ore </a:t>
            </a:r>
          </a:p>
          <a:p>
            <a:r>
              <a:rPr lang="it-IT" sz="1600" i="1" dirty="0">
                <a:latin typeface="Times New Roman"/>
              </a:rPr>
              <a:t>«La formazione dei giovani deve tornare una priorità per il Paese»</a:t>
            </a:r>
          </a:p>
          <a:p>
            <a:endParaRPr lang="it-IT" sz="1600" dirty="0">
              <a:latin typeface="Times New Roman"/>
            </a:endParaRPr>
          </a:p>
          <a:p>
            <a:endParaRPr lang="it-IT" sz="1600" dirty="0">
              <a:latin typeface="Times New Roman"/>
            </a:endParaRPr>
          </a:p>
          <a:p>
            <a:pPr algn="ctr"/>
            <a:r>
              <a:rPr lang="it-IT" sz="2000" dirty="0">
                <a:latin typeface="Times New Roman"/>
              </a:rPr>
              <a:t>Stesso discorso per le discipline tecnico-scientifiche: </a:t>
            </a:r>
          </a:p>
          <a:p>
            <a:pPr algn="ctr"/>
            <a:r>
              <a:rPr lang="it-IT" sz="2000" b="1" i="1" dirty="0">
                <a:solidFill>
                  <a:srgbClr val="CC00CC"/>
                </a:solidFill>
                <a:latin typeface="Times New Roman"/>
              </a:rPr>
              <a:t>da noi ogni anno si laurea in queste "materie </a:t>
            </a:r>
            <a:r>
              <a:rPr lang="it-IT" sz="2000" b="1" i="1" dirty="0" err="1">
                <a:solidFill>
                  <a:srgbClr val="CC00CC"/>
                </a:solidFill>
                <a:latin typeface="Times New Roman"/>
              </a:rPr>
              <a:t>Stem</a:t>
            </a:r>
            <a:r>
              <a:rPr lang="it-IT" sz="2000" b="1" i="1" dirty="0">
                <a:solidFill>
                  <a:srgbClr val="CC00CC"/>
                </a:solidFill>
                <a:latin typeface="Times New Roman"/>
              </a:rPr>
              <a:t>" </a:t>
            </a:r>
          </a:p>
          <a:p>
            <a:pPr algn="ctr"/>
            <a:r>
              <a:rPr lang="it-IT" sz="2000" b="1" dirty="0">
                <a:solidFill>
                  <a:srgbClr val="C00000"/>
                </a:solidFill>
                <a:latin typeface="Times New Roman"/>
              </a:rPr>
              <a:t>solo l'1,4% dei giovani tra i 20 e 29 anni  (di cui pochissime donne), </a:t>
            </a:r>
          </a:p>
          <a:p>
            <a:pPr algn="ctr"/>
            <a:r>
              <a:rPr lang="it-IT" sz="2000" b="1" i="1" dirty="0">
                <a:latin typeface="Times New Roman"/>
              </a:rPr>
              <a:t>a fronte del doppio, e quasi del triplo, a livello internazionale</a:t>
            </a:r>
            <a:r>
              <a:rPr lang="it-IT" sz="2000" dirty="0">
                <a:latin typeface="Times New Roman"/>
              </a:rPr>
              <a:t>. </a:t>
            </a:r>
          </a:p>
          <a:p>
            <a:pPr algn="ctr"/>
            <a:endParaRPr lang="it-IT" sz="2000" dirty="0">
              <a:latin typeface="Times New Roman"/>
            </a:endParaRPr>
          </a:p>
          <a:p>
            <a:pPr algn="ctr"/>
            <a:r>
              <a:rPr lang="it-IT" sz="2000" dirty="0">
                <a:latin typeface="Times New Roman"/>
              </a:rPr>
              <a:t>Inoltre, abbiamo </a:t>
            </a:r>
            <a:r>
              <a:rPr lang="it-IT" sz="2000" b="1" dirty="0">
                <a:solidFill>
                  <a:srgbClr val="C00000"/>
                </a:solidFill>
                <a:latin typeface="Times New Roman"/>
              </a:rPr>
              <a:t>un collegamento tra scuola e mondo del lavoro debole </a:t>
            </a:r>
          </a:p>
          <a:p>
            <a:pPr algn="ctr"/>
            <a:r>
              <a:rPr lang="it-IT" sz="2000" dirty="0">
                <a:latin typeface="Times New Roman"/>
              </a:rPr>
              <a:t>(anzi, l'attuale governo lo sta smontando ?). </a:t>
            </a:r>
          </a:p>
          <a:p>
            <a:pPr algn="ctr"/>
            <a:r>
              <a:rPr lang="it-IT" sz="2000" b="1" dirty="0">
                <a:solidFill>
                  <a:srgbClr val="C00000"/>
                </a:solidFill>
                <a:latin typeface="Times New Roman"/>
              </a:rPr>
              <a:t>In Italia, solo il 4,4% di under25 studia e ha un primo contatto con le aziende </a:t>
            </a:r>
          </a:p>
          <a:p>
            <a:pPr algn="ctr"/>
            <a:r>
              <a:rPr lang="it-IT" sz="2000" b="1" i="1" dirty="0">
                <a:latin typeface="Times New Roman"/>
              </a:rPr>
              <a:t>(e abbiamo un tasso di disoccupazione giovanile che supera il 30%); </a:t>
            </a:r>
          </a:p>
          <a:p>
            <a:pPr algn="ctr"/>
            <a:endParaRPr lang="it-IT" sz="2000" dirty="0">
              <a:latin typeface="Times New Roman"/>
            </a:endParaRPr>
          </a:p>
          <a:p>
            <a:pPr algn="ctr"/>
            <a:r>
              <a:rPr lang="it-IT" sz="2000" b="1" dirty="0">
                <a:solidFill>
                  <a:srgbClr val="C00000"/>
                </a:solidFill>
                <a:latin typeface="Times New Roman"/>
              </a:rPr>
              <a:t>In Germania questa percentuale è del 36,8% </a:t>
            </a:r>
          </a:p>
          <a:p>
            <a:pPr algn="ctr"/>
            <a:r>
              <a:rPr lang="it-IT" sz="2000" b="1" i="1" dirty="0">
                <a:latin typeface="Times New Roman"/>
              </a:rPr>
              <a:t>(e il tasso di disoccupazione degli under25 tedeschi è stabile intorno al 5%).</a:t>
            </a:r>
          </a:p>
          <a:p>
            <a:pPr algn="ctr"/>
            <a:endParaRPr lang="it-IT" sz="1600" dirty="0">
              <a:latin typeface="Times New Roman"/>
            </a:endParaRPr>
          </a:p>
          <a:p>
            <a:pPr algn="ctr"/>
            <a:endParaRPr lang="it-IT" sz="1600" dirty="0">
              <a:latin typeface="Times New Roman"/>
            </a:endParaRPr>
          </a:p>
          <a:p>
            <a:pPr algn="ctr"/>
            <a:r>
              <a:rPr lang="it-IT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91338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8"/>
    </mc:Choice>
    <mc:Fallback xmlns="">
      <p:transition spd="slow" advTm="5808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404664"/>
            <a:ext cx="8568952" cy="63094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/>
              </a:rPr>
              <a:t>Il Sole 24 Ore - 07/10/2019 </a:t>
            </a:r>
            <a:r>
              <a:rPr lang="it-IT" sz="2000" b="1" dirty="0">
                <a:solidFill>
                  <a:srgbClr val="C00000"/>
                </a:solidFill>
                <a:latin typeface="Times New Roman"/>
              </a:rPr>
              <a:t>- Per 8 imprese su 10 c'è la svolta digitale, </a:t>
            </a:r>
          </a:p>
          <a:p>
            <a:r>
              <a:rPr lang="it-IT" sz="2000" b="1" dirty="0">
                <a:solidFill>
                  <a:srgbClr val="C00000"/>
                </a:solidFill>
                <a:latin typeface="Times New Roman"/>
              </a:rPr>
              <a:t>ma non ci sono tecnici</a:t>
            </a:r>
            <a:r>
              <a:rPr lang="it-IT" sz="2000" b="1" dirty="0">
                <a:latin typeface="Times New Roman"/>
              </a:rPr>
              <a:t>.</a:t>
            </a:r>
          </a:p>
          <a:p>
            <a:endParaRPr lang="it-IT" dirty="0">
              <a:latin typeface="Times New Roman"/>
            </a:endParaRPr>
          </a:p>
          <a:p>
            <a:r>
              <a:rPr lang="it-IT" b="1" i="1" dirty="0">
                <a:latin typeface="Times New Roman"/>
              </a:rPr>
              <a:t>È questo il contesto in cui si inseriscono i risultati della «</a:t>
            </a:r>
            <a:r>
              <a:rPr lang="it-IT" b="1" i="1" dirty="0" err="1">
                <a:latin typeface="Times New Roman"/>
              </a:rPr>
              <a:t>Cio</a:t>
            </a:r>
            <a:r>
              <a:rPr lang="it-IT" b="1" i="1" dirty="0">
                <a:latin typeface="Times New Roman"/>
              </a:rPr>
              <a:t> </a:t>
            </a:r>
            <a:r>
              <a:rPr lang="it-IT" b="1" i="1" dirty="0" err="1">
                <a:latin typeface="Times New Roman"/>
              </a:rPr>
              <a:t>Survey</a:t>
            </a:r>
            <a:r>
              <a:rPr lang="it-IT" b="1" i="1" dirty="0">
                <a:latin typeface="Times New Roman"/>
              </a:rPr>
              <a:t> 2019», </a:t>
            </a:r>
          </a:p>
          <a:p>
            <a:r>
              <a:rPr lang="it-IT" b="1" i="1" dirty="0">
                <a:latin typeface="Times New Roman"/>
              </a:rPr>
              <a:t>realizzata da </a:t>
            </a:r>
            <a:r>
              <a:rPr lang="it-IT" b="1" i="1" dirty="0" err="1">
                <a:latin typeface="Times New Roman"/>
              </a:rPr>
              <a:t>Netconsulting</a:t>
            </a:r>
            <a:r>
              <a:rPr lang="it-IT" b="1" i="1" dirty="0">
                <a:latin typeface="Times New Roman"/>
              </a:rPr>
              <a:t> </a:t>
            </a:r>
            <a:r>
              <a:rPr lang="it-IT" b="1" i="1" dirty="0" err="1">
                <a:latin typeface="Times New Roman"/>
              </a:rPr>
              <a:t>Cube</a:t>
            </a:r>
            <a:r>
              <a:rPr lang="it-IT" b="1" i="1" dirty="0">
                <a:latin typeface="Times New Roman"/>
              </a:rPr>
              <a:t> su oltre 70 responsabili </a:t>
            </a:r>
            <a:r>
              <a:rPr lang="it-IT" b="1" i="1" dirty="0" err="1">
                <a:latin typeface="Times New Roman"/>
              </a:rPr>
              <a:t>Ict</a:t>
            </a:r>
            <a:r>
              <a:rPr lang="it-IT" b="1" i="1" dirty="0">
                <a:latin typeface="Times New Roman"/>
              </a:rPr>
              <a:t> delle imprese italiane.</a:t>
            </a:r>
          </a:p>
          <a:p>
            <a:endParaRPr lang="it-IT" dirty="0">
              <a:latin typeface="Times New Roman"/>
            </a:endParaRPr>
          </a:p>
          <a:p>
            <a:r>
              <a:rPr lang="it-IT" b="1" i="1" dirty="0">
                <a:latin typeface="Times New Roman"/>
              </a:rPr>
              <a:t>Le imprese italiane, soprattutto medio grandi, sono nel pieno di una svolta tecnologica</a:t>
            </a:r>
            <a:r>
              <a:rPr lang="it-IT" dirty="0">
                <a:latin typeface="Times New Roman"/>
              </a:rPr>
              <a:t>. </a:t>
            </a:r>
          </a:p>
          <a:p>
            <a:r>
              <a:rPr lang="it-IT" dirty="0">
                <a:latin typeface="Times New Roman"/>
              </a:rPr>
              <a:t>Fra il 2016 e il 2019, infatti, la quota di aziende che dichiarano di aver definito un piano strutturato di ‘</a:t>
            </a:r>
            <a:r>
              <a:rPr lang="it-IT" dirty="0" err="1">
                <a:latin typeface="Times New Roman"/>
              </a:rPr>
              <a:t>digital</a:t>
            </a:r>
            <a:r>
              <a:rPr lang="it-IT" dirty="0">
                <a:latin typeface="Times New Roman"/>
              </a:rPr>
              <a:t> </a:t>
            </a:r>
            <a:r>
              <a:rPr lang="it-IT" dirty="0" err="1">
                <a:latin typeface="Times New Roman"/>
              </a:rPr>
              <a:t>transformation</a:t>
            </a:r>
            <a:r>
              <a:rPr lang="it-IT" dirty="0">
                <a:latin typeface="Times New Roman"/>
              </a:rPr>
              <a:t>’ è passata dal 43 all'80,3 per cento. </a:t>
            </a:r>
          </a:p>
          <a:p>
            <a:r>
              <a:rPr lang="it-IT" dirty="0">
                <a:latin typeface="Times New Roman"/>
              </a:rPr>
              <a:t>La digitalizzazione sta diventando sempre più pervasiva, coinvolgendo non solo </a:t>
            </a:r>
          </a:p>
          <a:p>
            <a:r>
              <a:rPr lang="it-IT" dirty="0">
                <a:latin typeface="Times New Roman"/>
              </a:rPr>
              <a:t>i responsabili tecnologici, ma anche le figure apicali. </a:t>
            </a:r>
          </a:p>
          <a:p>
            <a:r>
              <a:rPr lang="it-IT" b="1" i="1" dirty="0">
                <a:latin typeface="Times New Roman"/>
              </a:rPr>
              <a:t>Il problema è che il 71,4% delle aziende dice </a:t>
            </a:r>
            <a:r>
              <a:rPr lang="it-IT" dirty="0">
                <a:latin typeface="Times New Roman"/>
              </a:rPr>
              <a:t>di non avere competenze sufficienti per l'uso di strumenti digitali. </a:t>
            </a:r>
            <a:r>
              <a:rPr lang="it-IT" b="1" dirty="0">
                <a:solidFill>
                  <a:srgbClr val="C00000"/>
                </a:solidFill>
                <a:latin typeface="Times New Roman"/>
              </a:rPr>
              <a:t>Mancano 30-50mila unità</a:t>
            </a:r>
            <a:r>
              <a:rPr lang="it-IT" dirty="0">
                <a:latin typeface="Times New Roman"/>
              </a:rPr>
              <a:t>, soprattutto data </a:t>
            </a:r>
            <a:r>
              <a:rPr lang="it-IT" dirty="0" err="1">
                <a:latin typeface="Times New Roman"/>
              </a:rPr>
              <a:t>scientist</a:t>
            </a:r>
            <a:r>
              <a:rPr lang="it-IT" dirty="0">
                <a:latin typeface="Times New Roman"/>
              </a:rPr>
              <a:t>, architetti </a:t>
            </a:r>
            <a:r>
              <a:rPr lang="it-IT" dirty="0" err="1">
                <a:latin typeface="Times New Roman"/>
              </a:rPr>
              <a:t>It</a:t>
            </a:r>
            <a:r>
              <a:rPr lang="it-IT" dirty="0">
                <a:latin typeface="Times New Roman"/>
              </a:rPr>
              <a:t> ed esperti in sicurezza. </a:t>
            </a:r>
          </a:p>
          <a:p>
            <a:r>
              <a:rPr lang="it-IT" sz="1600" i="1" dirty="0">
                <a:latin typeface="Times New Roman"/>
              </a:rPr>
              <a:t>Spese e investimenti nelle tecnologie </a:t>
            </a:r>
            <a:r>
              <a:rPr lang="it-IT" sz="1600" i="1" dirty="0" err="1">
                <a:latin typeface="Times New Roman"/>
              </a:rPr>
              <a:t>Ict</a:t>
            </a:r>
            <a:r>
              <a:rPr lang="it-IT" sz="1600" i="1" dirty="0">
                <a:latin typeface="Times New Roman"/>
              </a:rPr>
              <a:t> che crescono più di come sta crescendo l'economia, con le nuove soluzioni (</a:t>
            </a:r>
            <a:r>
              <a:rPr lang="it-IT" sz="1600" i="1" dirty="0" err="1">
                <a:latin typeface="Times New Roman"/>
              </a:rPr>
              <a:t>cloud</a:t>
            </a:r>
            <a:r>
              <a:rPr lang="it-IT" sz="1600" i="1" dirty="0">
                <a:latin typeface="Times New Roman"/>
              </a:rPr>
              <a:t>, internet delle cose, intelligenza artificiale e </a:t>
            </a:r>
            <a:r>
              <a:rPr lang="it-IT" sz="1600" i="1" dirty="0" err="1">
                <a:latin typeface="Times New Roman"/>
              </a:rPr>
              <a:t>blockchain</a:t>
            </a:r>
            <a:r>
              <a:rPr lang="it-IT" sz="1600" i="1" dirty="0">
                <a:latin typeface="Times New Roman"/>
              </a:rPr>
              <a:t>) a esercitare un ruolo trainante. </a:t>
            </a:r>
          </a:p>
          <a:p>
            <a:r>
              <a:rPr lang="it-IT" sz="1600" i="1" dirty="0">
                <a:latin typeface="Times New Roman"/>
              </a:rPr>
              <a:t>Allo stesso tempo, c'è da fare i conti con un Paese a doppia velocità, nel quale ad aziende che investono e crescono se ne contrappongono altre che non possono far leva sulla correlazione virtuosa fra investimenti innovativi e benefici associati. </a:t>
            </a:r>
          </a:p>
          <a:p>
            <a:endParaRPr lang="it-IT" sz="1600" dirty="0">
              <a:latin typeface="Times New Roman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Times New Roman"/>
              </a:rPr>
              <a:t>Un Paese vittima ancora di un grave gap di competenze.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07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2"/>
    </mc:Choice>
    <mc:Fallback xmlns="">
      <p:transition spd="slow" advTm="5002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404664"/>
            <a:ext cx="8784976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/>
              </a:rPr>
              <a:t>Capital - 18/10/2019  </a:t>
            </a:r>
            <a:r>
              <a:rPr lang="it-IT" b="1" dirty="0">
                <a:solidFill>
                  <a:srgbClr val="C00000"/>
                </a:solidFill>
                <a:latin typeface="Times New Roman"/>
              </a:rPr>
              <a:t>- THE BEST INDUSTRY 4.0 IN ITALY – </a:t>
            </a:r>
          </a:p>
          <a:p>
            <a:r>
              <a:rPr lang="it-IT" b="1" dirty="0">
                <a:solidFill>
                  <a:srgbClr val="C00000"/>
                </a:solidFill>
                <a:latin typeface="Times New Roman"/>
              </a:rPr>
              <a:t>Le nuove professionalità richieste.</a:t>
            </a:r>
          </a:p>
          <a:p>
            <a:endParaRPr lang="it-IT" dirty="0">
              <a:latin typeface="Times New Roman"/>
            </a:endParaRPr>
          </a:p>
          <a:p>
            <a:r>
              <a:rPr lang="it-IT" dirty="0">
                <a:latin typeface="Times New Roman"/>
              </a:rPr>
              <a:t>Big data, interfaccia uomo-macchina e </a:t>
            </a:r>
            <a:r>
              <a:rPr lang="it-IT" dirty="0" err="1">
                <a:latin typeface="Times New Roman"/>
              </a:rPr>
              <a:t>smart</a:t>
            </a:r>
            <a:r>
              <a:rPr lang="it-IT" dirty="0">
                <a:latin typeface="Times New Roman"/>
              </a:rPr>
              <a:t> </a:t>
            </a:r>
            <a:r>
              <a:rPr lang="it-IT" dirty="0" err="1">
                <a:latin typeface="Times New Roman"/>
              </a:rPr>
              <a:t>manifacturing</a:t>
            </a:r>
            <a:r>
              <a:rPr lang="it-IT" dirty="0">
                <a:latin typeface="Times New Roman"/>
              </a:rPr>
              <a:t> sono i vettori dell'industria 4.0 verso cui le aziende sono ormai lanciate in un percorso irreversibile di innovazione.</a:t>
            </a:r>
          </a:p>
          <a:p>
            <a:r>
              <a:rPr lang="it-IT" b="1" dirty="0">
                <a:solidFill>
                  <a:srgbClr val="C00000"/>
                </a:solidFill>
                <a:latin typeface="Times New Roman"/>
              </a:rPr>
              <a:t>I dati </a:t>
            </a:r>
            <a:r>
              <a:rPr lang="it-IT" b="1" dirty="0" err="1">
                <a:solidFill>
                  <a:srgbClr val="C00000"/>
                </a:solidFill>
                <a:latin typeface="Times New Roman"/>
              </a:rPr>
              <a:t>Ipsos</a:t>
            </a:r>
            <a:r>
              <a:rPr lang="it-IT" dirty="0">
                <a:latin typeface="Times New Roman"/>
              </a:rPr>
              <a:t>: </a:t>
            </a:r>
            <a:r>
              <a:rPr lang="it-IT" b="1" i="1" dirty="0">
                <a:latin typeface="Times New Roman"/>
              </a:rPr>
              <a:t>il 78% delle imprese italiane ha progetti 4.0 in corso o in programmazione</a:t>
            </a:r>
            <a:r>
              <a:rPr lang="it-IT" dirty="0">
                <a:latin typeface="Times New Roman"/>
              </a:rPr>
              <a:t>. </a:t>
            </a:r>
          </a:p>
          <a:p>
            <a:endParaRPr lang="it-IT" dirty="0">
              <a:latin typeface="Times New Roman"/>
            </a:endParaRPr>
          </a:p>
          <a:p>
            <a:pPr algn="ctr"/>
            <a:r>
              <a:rPr lang="it-IT" dirty="0">
                <a:latin typeface="Times New Roman"/>
              </a:rPr>
              <a:t>Questo percorso non impone tanto robot al posto di uomini </a:t>
            </a:r>
          </a:p>
          <a:p>
            <a:pPr algn="ctr"/>
            <a:r>
              <a:rPr lang="it-IT" dirty="0">
                <a:latin typeface="Times New Roman"/>
              </a:rPr>
              <a:t>quanto </a:t>
            </a:r>
            <a:r>
              <a:rPr lang="it-IT" b="1" i="1" dirty="0">
                <a:solidFill>
                  <a:srgbClr val="C00000"/>
                </a:solidFill>
                <a:latin typeface="Times New Roman"/>
              </a:rPr>
              <a:t>nuove competenze e nuove professionisti </a:t>
            </a:r>
            <a:r>
              <a:rPr lang="it-IT" dirty="0">
                <a:latin typeface="Times New Roman"/>
              </a:rPr>
              <a:t>che li progettano, lavorano al loro fianco </a:t>
            </a:r>
          </a:p>
          <a:p>
            <a:pPr algn="ctr"/>
            <a:r>
              <a:rPr lang="it-IT" dirty="0">
                <a:latin typeface="Times New Roman"/>
              </a:rPr>
              <a:t>e sono capaci di delegare loro i compiti più ripetitivi e faticosi. </a:t>
            </a:r>
          </a:p>
          <a:p>
            <a:endParaRPr lang="it-IT" dirty="0">
              <a:latin typeface="Times New Roman"/>
            </a:endParaRPr>
          </a:p>
          <a:p>
            <a:r>
              <a:rPr lang="it-IT" b="1" dirty="0">
                <a:solidFill>
                  <a:srgbClr val="C00000"/>
                </a:solidFill>
                <a:latin typeface="Times New Roman"/>
              </a:rPr>
              <a:t>Servono: </a:t>
            </a:r>
          </a:p>
          <a:p>
            <a:r>
              <a:rPr lang="it-IT" b="1" dirty="0">
                <a:latin typeface="Times New Roman"/>
              </a:rPr>
              <a:t>ingegneri informatici </a:t>
            </a:r>
            <a:r>
              <a:rPr lang="it-IT" dirty="0">
                <a:latin typeface="Times New Roman"/>
              </a:rPr>
              <a:t>esperti in intelligenza artificiale e </a:t>
            </a:r>
            <a:r>
              <a:rPr lang="it-IT" dirty="0" err="1">
                <a:latin typeface="Times New Roman"/>
              </a:rPr>
              <a:t>machine</a:t>
            </a:r>
            <a:r>
              <a:rPr lang="it-IT" dirty="0">
                <a:latin typeface="Times New Roman"/>
              </a:rPr>
              <a:t> </a:t>
            </a:r>
            <a:r>
              <a:rPr lang="it-IT" dirty="0" err="1">
                <a:latin typeface="Times New Roman"/>
              </a:rPr>
              <a:t>learning</a:t>
            </a:r>
            <a:r>
              <a:rPr lang="it-IT" dirty="0">
                <a:latin typeface="Times New Roman"/>
              </a:rPr>
              <a:t>, business </a:t>
            </a:r>
            <a:r>
              <a:rPr lang="it-IT" dirty="0" err="1">
                <a:latin typeface="Times New Roman"/>
              </a:rPr>
              <a:t>analyst</a:t>
            </a:r>
            <a:r>
              <a:rPr lang="it-IT" dirty="0">
                <a:latin typeface="Times New Roman"/>
              </a:rPr>
              <a:t> che trovino </a:t>
            </a:r>
            <a:r>
              <a:rPr lang="it-IT" b="1" i="1" dirty="0">
                <a:solidFill>
                  <a:srgbClr val="C00000"/>
                </a:solidFill>
                <a:latin typeface="Times New Roman"/>
              </a:rPr>
              <a:t>soluzioni di information </a:t>
            </a:r>
            <a:r>
              <a:rPr lang="it-IT" b="1" i="1" dirty="0" err="1">
                <a:solidFill>
                  <a:srgbClr val="C00000"/>
                </a:solidFill>
                <a:latin typeface="Times New Roman"/>
              </a:rPr>
              <a:t>technology</a:t>
            </a:r>
            <a:r>
              <a:rPr lang="it-IT" b="1" i="1" dirty="0">
                <a:solidFill>
                  <a:srgbClr val="C00000"/>
                </a:solidFill>
                <a:latin typeface="Times New Roman"/>
              </a:rPr>
              <a:t> a problemi di business</a:t>
            </a:r>
            <a:r>
              <a:rPr lang="it-IT" dirty="0">
                <a:latin typeface="Times New Roman"/>
              </a:rPr>
              <a:t>, </a:t>
            </a:r>
          </a:p>
          <a:p>
            <a:r>
              <a:rPr lang="it-IT" b="1" dirty="0">
                <a:latin typeface="Times New Roman"/>
              </a:rPr>
              <a:t>designer </a:t>
            </a:r>
            <a:r>
              <a:rPr lang="it-IT" b="1" dirty="0" err="1">
                <a:latin typeface="Times New Roman"/>
              </a:rPr>
              <a:t>engineer</a:t>
            </a:r>
            <a:r>
              <a:rPr lang="it-IT" b="1" dirty="0">
                <a:latin typeface="Times New Roman"/>
              </a:rPr>
              <a:t> </a:t>
            </a:r>
            <a:r>
              <a:rPr lang="it-IT" dirty="0">
                <a:latin typeface="Times New Roman"/>
              </a:rPr>
              <a:t>che </a:t>
            </a:r>
            <a:r>
              <a:rPr lang="it-IT" b="1" i="1" dirty="0">
                <a:solidFill>
                  <a:srgbClr val="C00000"/>
                </a:solidFill>
                <a:latin typeface="Times New Roman"/>
              </a:rPr>
              <a:t>sviluppino nuovi prodotti </a:t>
            </a:r>
            <a:r>
              <a:rPr lang="it-IT" dirty="0">
                <a:latin typeface="Times New Roman"/>
              </a:rPr>
              <a:t>attraverso nuove tecnologie, </a:t>
            </a:r>
          </a:p>
          <a:p>
            <a:r>
              <a:rPr lang="it-IT" b="1" dirty="0">
                <a:latin typeface="Times New Roman"/>
              </a:rPr>
              <a:t>data </a:t>
            </a:r>
            <a:r>
              <a:rPr lang="it-IT" b="1" dirty="0" err="1">
                <a:latin typeface="Times New Roman"/>
              </a:rPr>
              <a:t>scientist</a:t>
            </a:r>
            <a:r>
              <a:rPr lang="it-IT" b="1" dirty="0">
                <a:latin typeface="Times New Roman"/>
              </a:rPr>
              <a:t> </a:t>
            </a:r>
            <a:r>
              <a:rPr lang="it-IT" dirty="0">
                <a:latin typeface="Times New Roman"/>
              </a:rPr>
              <a:t>che possano </a:t>
            </a:r>
            <a:r>
              <a:rPr lang="it-IT" b="1" i="1" dirty="0">
                <a:solidFill>
                  <a:srgbClr val="C00000"/>
                </a:solidFill>
                <a:latin typeface="Times New Roman"/>
              </a:rPr>
              <a:t>trasformare grandi quantità di dati in informazioni</a:t>
            </a:r>
            <a:r>
              <a:rPr lang="it-IT" dirty="0">
                <a:solidFill>
                  <a:srgbClr val="C00000"/>
                </a:solidFill>
                <a:latin typeface="Times New Roman"/>
              </a:rPr>
              <a:t>. </a:t>
            </a:r>
          </a:p>
          <a:p>
            <a:endParaRPr lang="it-IT" b="1" dirty="0">
              <a:solidFill>
                <a:srgbClr val="C00000"/>
              </a:solidFill>
              <a:latin typeface="Times New Roman"/>
            </a:endParaRPr>
          </a:p>
          <a:p>
            <a:r>
              <a:rPr lang="it-IT" b="1" dirty="0">
                <a:solidFill>
                  <a:srgbClr val="C00000"/>
                </a:solidFill>
                <a:latin typeface="Times New Roman"/>
              </a:rPr>
              <a:t>E poi: </a:t>
            </a:r>
            <a:r>
              <a:rPr lang="it-IT" b="1" i="1" dirty="0">
                <a:latin typeface="Times New Roman"/>
              </a:rPr>
              <a:t>progettisti per software cognitivi, tecnici addetti alla stampa 3D e </a:t>
            </a:r>
          </a:p>
          <a:p>
            <a:r>
              <a:rPr lang="it-IT" b="1" i="1" dirty="0">
                <a:latin typeface="Times New Roman"/>
              </a:rPr>
              <a:t>a tutti i macchinari necessari allo </a:t>
            </a:r>
            <a:r>
              <a:rPr lang="it-IT" b="1" i="1" dirty="0" err="1">
                <a:latin typeface="Times New Roman"/>
              </a:rPr>
              <a:t>smart</a:t>
            </a:r>
            <a:r>
              <a:rPr lang="it-IT" b="1" i="1" dirty="0">
                <a:latin typeface="Times New Roman"/>
              </a:rPr>
              <a:t> </a:t>
            </a:r>
            <a:r>
              <a:rPr lang="it-IT" b="1" i="1" dirty="0" err="1">
                <a:latin typeface="Times New Roman"/>
              </a:rPr>
              <a:t>manifacturing</a:t>
            </a:r>
            <a:r>
              <a:rPr lang="it-IT" b="1" i="1" dirty="0">
                <a:latin typeface="Times New Roman"/>
              </a:rPr>
              <a:t>, esperti di realtà aumentata, </a:t>
            </a:r>
          </a:p>
          <a:p>
            <a:r>
              <a:rPr lang="it-IT" b="1" i="1" dirty="0">
                <a:latin typeface="Times New Roman"/>
              </a:rPr>
              <a:t>system </a:t>
            </a:r>
            <a:r>
              <a:rPr lang="it-IT" b="1" i="1" dirty="0" err="1">
                <a:latin typeface="Times New Roman"/>
              </a:rPr>
              <a:t>integration</a:t>
            </a:r>
            <a:r>
              <a:rPr lang="it-IT" b="1" i="1" dirty="0">
                <a:latin typeface="Times New Roman"/>
              </a:rPr>
              <a:t>, standard information security, analisi </a:t>
            </a:r>
            <a:r>
              <a:rPr lang="it-IT" b="1" i="1" dirty="0" err="1">
                <a:latin typeface="Times New Roman"/>
              </a:rPr>
              <a:t>malware</a:t>
            </a:r>
            <a:r>
              <a:rPr lang="it-IT" b="1" i="1" dirty="0">
                <a:latin typeface="Times New Roman"/>
              </a:rPr>
              <a:t>, eccetera ......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07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9"/>
    </mc:Choice>
    <mc:Fallback xmlns="">
      <p:transition spd="slow" advTm="4429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404664"/>
            <a:ext cx="8568952" cy="6063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Times New Roman"/>
              </a:rPr>
              <a:t>Capital - 18/10/2019  - THE BEST INDUSTRY 4.0 IN ITALY – </a:t>
            </a:r>
          </a:p>
          <a:p>
            <a:r>
              <a:rPr lang="it-IT" sz="1400" i="1" dirty="0">
                <a:latin typeface="Times New Roman"/>
              </a:rPr>
              <a:t>Le nuove professionalità richieste.</a:t>
            </a:r>
          </a:p>
          <a:p>
            <a:endParaRPr lang="it-IT" dirty="0">
              <a:latin typeface="Times New Roman"/>
            </a:endParaRPr>
          </a:p>
          <a:p>
            <a:r>
              <a:rPr lang="it-IT" dirty="0">
                <a:latin typeface="Times New Roman"/>
              </a:rPr>
              <a:t>C'è un problema però: </a:t>
            </a:r>
          </a:p>
          <a:p>
            <a:r>
              <a:rPr lang="it-IT" b="1" dirty="0">
                <a:solidFill>
                  <a:srgbClr val="C00000"/>
                </a:solidFill>
                <a:latin typeface="Times New Roman"/>
              </a:rPr>
              <a:t>l'industria italiana non può contare su queste competenze in misura sufficiente</a:t>
            </a:r>
            <a:r>
              <a:rPr lang="it-IT" dirty="0">
                <a:latin typeface="Times New Roman"/>
              </a:rPr>
              <a:t>. </a:t>
            </a:r>
          </a:p>
          <a:p>
            <a:r>
              <a:rPr lang="it-IT" dirty="0">
                <a:latin typeface="Times New Roman"/>
              </a:rPr>
              <a:t>L'alta tecnologia, il settore chiave dell'industria 4.0, </a:t>
            </a:r>
            <a:r>
              <a:rPr lang="it-IT" b="1" dirty="0">
                <a:latin typeface="Times New Roman"/>
              </a:rPr>
              <a:t>sta cercando già 469mila tecnici </a:t>
            </a:r>
          </a:p>
          <a:p>
            <a:r>
              <a:rPr lang="it-IT" b="1" dirty="0">
                <a:latin typeface="Times New Roman"/>
              </a:rPr>
              <a:t>che non trova </a:t>
            </a:r>
            <a:r>
              <a:rPr lang="it-IT" dirty="0">
                <a:latin typeface="Times New Roman"/>
              </a:rPr>
              <a:t>secondo i </a:t>
            </a:r>
            <a:r>
              <a:rPr lang="it-IT" b="1" i="1" dirty="0">
                <a:latin typeface="Times New Roman"/>
              </a:rPr>
              <a:t>dati di </a:t>
            </a:r>
            <a:r>
              <a:rPr lang="it-IT" b="1" i="1" dirty="0" err="1">
                <a:latin typeface="Times New Roman"/>
              </a:rPr>
              <a:t>Excelsior</a:t>
            </a:r>
            <a:r>
              <a:rPr lang="it-IT" b="1" i="1" dirty="0">
                <a:latin typeface="Times New Roman"/>
              </a:rPr>
              <a:t>, Unioncamere e </a:t>
            </a:r>
            <a:r>
              <a:rPr lang="it-IT" b="1" i="1" dirty="0" err="1">
                <a:latin typeface="Times New Roman"/>
              </a:rPr>
              <a:t>Anpal</a:t>
            </a:r>
            <a:r>
              <a:rPr lang="it-IT" b="1" i="1" dirty="0">
                <a:latin typeface="Times New Roman"/>
              </a:rPr>
              <a:t>. </a:t>
            </a:r>
          </a:p>
          <a:p>
            <a:r>
              <a:rPr lang="it-IT" dirty="0">
                <a:latin typeface="Times New Roman"/>
              </a:rPr>
              <a:t>Per proseguire nel percorso verso l'innovazione, professionisti formati in tutti i settori dell'alta tecnologia dovrebbero essere al loro posto entro l'anno prossimo.</a:t>
            </a:r>
          </a:p>
          <a:p>
            <a:endParaRPr lang="it-IT" dirty="0">
              <a:latin typeface="Times New Roman"/>
            </a:endParaRPr>
          </a:p>
          <a:p>
            <a:r>
              <a:rPr lang="it-IT" dirty="0">
                <a:latin typeface="Times New Roman"/>
              </a:rPr>
              <a:t>Ecco quindi che </a:t>
            </a:r>
            <a:r>
              <a:rPr lang="it-IT" b="1" i="1" dirty="0">
                <a:latin typeface="Times New Roman"/>
              </a:rPr>
              <a:t>l'accelerazione in direzione 4.0</a:t>
            </a:r>
            <a:r>
              <a:rPr lang="it-IT" dirty="0">
                <a:latin typeface="Times New Roman"/>
              </a:rPr>
              <a:t>, accompagnata dal piano del governo e dalle imprese,  </a:t>
            </a:r>
            <a:r>
              <a:rPr lang="it-IT" b="1" i="1" dirty="0">
                <a:latin typeface="Times New Roman"/>
              </a:rPr>
              <a:t>è frenata dalla mancanza di lavoratori già pronti sul mercato. </a:t>
            </a:r>
          </a:p>
          <a:p>
            <a:endParaRPr lang="it-IT" dirty="0">
              <a:latin typeface="Times New Roman"/>
            </a:endParaRPr>
          </a:p>
          <a:p>
            <a:r>
              <a:rPr lang="it-IT" b="1" i="1" dirty="0">
                <a:latin typeface="Times New Roman"/>
              </a:rPr>
              <a:t>Per la Confindustria</a:t>
            </a:r>
            <a:r>
              <a:rPr lang="it-IT" dirty="0">
                <a:latin typeface="Times New Roman"/>
              </a:rPr>
              <a:t>, </a:t>
            </a:r>
          </a:p>
          <a:p>
            <a:r>
              <a:rPr lang="it-IT" b="1" dirty="0">
                <a:solidFill>
                  <a:srgbClr val="C00000"/>
                </a:solidFill>
                <a:latin typeface="Times New Roman"/>
              </a:rPr>
              <a:t>fra i diplomati </a:t>
            </a:r>
            <a:r>
              <a:rPr lang="it-IT" dirty="0">
                <a:latin typeface="Times New Roman"/>
              </a:rPr>
              <a:t>le imprese non trovano anzitutto disegnatori tecnici, sviluppatori di software, tecnici dell'agro-alimentare e in particolare gli addetti alla green economy, tecnici del legno e dei tessuti e i tecnici meccanici. Figure rare: le competenze nell'area dell'istruzione tecnica e di quella professionale.</a:t>
            </a:r>
          </a:p>
          <a:p>
            <a:r>
              <a:rPr lang="it-IT" b="1" dirty="0">
                <a:solidFill>
                  <a:srgbClr val="C00000"/>
                </a:solidFill>
                <a:latin typeface="Times New Roman"/>
              </a:rPr>
              <a:t>Fra i laureati introvabili </a:t>
            </a:r>
            <a:r>
              <a:rPr lang="it-IT" dirty="0">
                <a:latin typeface="Times New Roman"/>
              </a:rPr>
              <a:t>ci sono soprattutto ingegneri meccanici ed elettromeccanici, informatici, chimici, ma anche professionalità a cavallo tra competenze tecniche e umanistiche, per esempio economisti applicati, addetti al management turistico e giuristi d'impresa.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04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"/>
    </mc:Choice>
    <mc:Fallback xmlns="">
      <p:transition spd="slow" advTm="319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59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404664"/>
            <a:ext cx="8568952" cy="587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Times New Roman"/>
              </a:rPr>
              <a:t>Capital - 18/10/2019  - THE BEST INDUSTRY 4.0 IN ITALY – </a:t>
            </a:r>
          </a:p>
          <a:p>
            <a:r>
              <a:rPr lang="it-IT" sz="1400" i="1" dirty="0">
                <a:latin typeface="Times New Roman"/>
              </a:rPr>
              <a:t>Le nuove professionalità richieste.</a:t>
            </a:r>
          </a:p>
          <a:p>
            <a:endParaRPr lang="it-IT" i="1" dirty="0">
              <a:latin typeface="Times New Roman"/>
            </a:endParaRPr>
          </a:p>
          <a:p>
            <a:pPr algn="ctr"/>
            <a:r>
              <a:rPr lang="it-IT" b="1" i="1" dirty="0">
                <a:solidFill>
                  <a:srgbClr val="C00000"/>
                </a:solidFill>
                <a:latin typeface="Times New Roman"/>
              </a:rPr>
              <a:t>Le lauree </a:t>
            </a:r>
            <a:r>
              <a:rPr lang="it-IT" b="1" i="1" dirty="0">
                <a:latin typeface="Times New Roman"/>
              </a:rPr>
              <a:t>a indirizzo ingegneristico e </a:t>
            </a:r>
            <a:r>
              <a:rPr lang="it-IT" b="1" i="1" dirty="0">
                <a:solidFill>
                  <a:srgbClr val="C00000"/>
                </a:solidFill>
                <a:latin typeface="Times New Roman"/>
              </a:rPr>
              <a:t>i diplomi </a:t>
            </a:r>
            <a:r>
              <a:rPr lang="it-IT" b="1" i="1" dirty="0">
                <a:latin typeface="Times New Roman"/>
              </a:rPr>
              <a:t>a indirizzo elettronico ed elettrotecnico sono quelle che garantirebbero più facile occupazione, </a:t>
            </a:r>
          </a:p>
          <a:p>
            <a:pPr algn="ctr"/>
            <a:r>
              <a:rPr lang="it-IT" b="1" i="1" dirty="0">
                <a:latin typeface="Times New Roman"/>
              </a:rPr>
              <a:t>eppure le più difficili da trovare sul mercato del lavoro. </a:t>
            </a:r>
          </a:p>
          <a:p>
            <a:pPr algn="ctr"/>
            <a:r>
              <a:rPr lang="it-IT" sz="1600" dirty="0">
                <a:latin typeface="Times New Roman"/>
              </a:rPr>
              <a:t>«Il dramma attuale è che i giovani che escono dalla scuola con un diploma 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non hanno le competenze richieste dalle imprese», </a:t>
            </a:r>
          </a:p>
          <a:p>
            <a:pPr algn="ctr"/>
            <a:r>
              <a:rPr lang="it-IT" sz="1600" dirty="0">
                <a:latin typeface="Times New Roman"/>
              </a:rPr>
              <a:t>Riassume la vicepresidenza per il capitale umano di Confindustria. </a:t>
            </a:r>
          </a:p>
          <a:p>
            <a:pPr algn="ctr"/>
            <a:r>
              <a:rPr lang="it-IT" sz="1600" dirty="0">
                <a:latin typeface="Times New Roman"/>
              </a:rPr>
              <a:t>«C'è una diffusa sottovalutazione da parte delle famiglie </a:t>
            </a:r>
          </a:p>
          <a:p>
            <a:pPr algn="ctr"/>
            <a:r>
              <a:rPr lang="it-IT" sz="1600" dirty="0">
                <a:latin typeface="Times New Roman"/>
              </a:rPr>
              <a:t>dell'importanza per i figli di una buona formazione tecnica. </a:t>
            </a:r>
          </a:p>
          <a:p>
            <a:pPr algn="ctr"/>
            <a:r>
              <a:rPr lang="it-IT" sz="1600" dirty="0">
                <a:latin typeface="Times New Roman"/>
              </a:rPr>
              <a:t>A livello universitario ancora troppi studenti scelgono lauree che non hanno effettiva </a:t>
            </a:r>
            <a:r>
              <a:rPr lang="it-IT" sz="1600" dirty="0" err="1">
                <a:latin typeface="Times New Roman"/>
              </a:rPr>
              <a:t>occupabilità</a:t>
            </a:r>
            <a:r>
              <a:rPr lang="it-IT" sz="1600" dirty="0">
                <a:latin typeface="Times New Roman"/>
              </a:rPr>
              <a:t>». </a:t>
            </a:r>
          </a:p>
          <a:p>
            <a:endParaRPr lang="it-IT" dirty="0">
              <a:latin typeface="Times New Roman"/>
            </a:endParaRP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La questione di fondo è dunque lo scarso orientamento formativo 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verso i profili tecnico-scientifici</a:t>
            </a:r>
            <a:r>
              <a:rPr lang="it-IT" sz="1600" dirty="0">
                <a:latin typeface="Times New Roman"/>
              </a:rPr>
              <a:t>. </a:t>
            </a:r>
          </a:p>
          <a:p>
            <a:r>
              <a:rPr lang="it-IT" sz="1600" dirty="0">
                <a:latin typeface="Times New Roman"/>
              </a:rPr>
              <a:t>«I dati dicono che molti giovani non scelgono i percorsi formativi sulla base dei possibili sbocchi lavorativi. Così abbiamo da un lato una disoccupazione giovanile oltre il 32% e dall'altro imprese che non trovano le competenze di cui hanno bisogno». </a:t>
            </a:r>
          </a:p>
          <a:p>
            <a:r>
              <a:rPr lang="it-IT" sz="1600" b="1" i="1" dirty="0">
                <a:latin typeface="Times New Roman"/>
              </a:rPr>
              <a:t>E non si tratta solo di competenze certificate da un diploma o una laurea nei nuovi settori emergenti.</a:t>
            </a:r>
            <a:r>
              <a:rPr lang="it-IT" sz="1600" dirty="0">
                <a:latin typeface="Times New Roman"/>
              </a:rPr>
              <a:t> </a:t>
            </a:r>
          </a:p>
          <a:p>
            <a:r>
              <a:rPr lang="it-IT" sz="1600" b="1" i="1" dirty="0">
                <a:latin typeface="Times New Roman"/>
              </a:rPr>
              <a:t>Ogni lavoratore impiegato nell'industria del futuro avrà bisogno anche delle cosiddette soft </a:t>
            </a:r>
            <a:r>
              <a:rPr lang="it-IT" sz="1600" b="1" i="1" dirty="0" err="1">
                <a:latin typeface="Times New Roman"/>
              </a:rPr>
              <a:t>skill</a:t>
            </a:r>
            <a:r>
              <a:rPr lang="it-IT" sz="1600" b="1" i="1" dirty="0">
                <a:latin typeface="Times New Roman"/>
              </a:rPr>
              <a:t> (competenze trasversali), che i percorsi di formazione attuali faticano a creare.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0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0"/>
    </mc:Choice>
    <mc:Fallback xmlns="">
      <p:transition spd="slow" advTm="32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017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002C1-050B-4E00-A989-7CEB4ACBEA33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5540" name="CasellaDiTesto 3"/>
          <p:cNvSpPr txBox="1">
            <a:spLocks noChangeArrowheads="1"/>
          </p:cNvSpPr>
          <p:nvPr/>
        </p:nvSpPr>
        <p:spPr bwMode="auto">
          <a:xfrm>
            <a:off x="609600" y="548680"/>
            <a:ext cx="7924800" cy="5663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dirty="0"/>
          </a:p>
          <a:p>
            <a:pPr algn="ctr">
              <a:defRPr/>
            </a:pPr>
            <a:endParaRPr lang="it-IT" sz="48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it-IT" sz="72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7200" b="1" dirty="0">
                <a:solidFill>
                  <a:srgbClr val="C00000"/>
                </a:solidFill>
              </a:rPr>
              <a:t>Viva l'Italia</a:t>
            </a:r>
          </a:p>
          <a:p>
            <a:pPr algn="ctr">
              <a:defRPr/>
            </a:pPr>
            <a:endParaRPr lang="it-IT" sz="24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it-IT" sz="2400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it-IT" sz="2400" b="1" dirty="0">
              <a:solidFill>
                <a:srgbClr val="0070C0"/>
              </a:solidFill>
            </a:endParaRPr>
          </a:p>
          <a:p>
            <a:pPr algn="r">
              <a:defRPr/>
            </a:pPr>
            <a:endParaRPr lang="it-IT" sz="2000" b="1" i="1" dirty="0"/>
          </a:p>
          <a:p>
            <a:pPr algn="r">
              <a:defRPr/>
            </a:pPr>
            <a:endParaRPr lang="it-IT" sz="2000" b="1" i="1" dirty="0"/>
          </a:p>
          <a:p>
            <a:pPr algn="r">
              <a:defRPr/>
            </a:pPr>
            <a:endParaRPr lang="it-IT" sz="2000" b="1" i="1" dirty="0"/>
          </a:p>
          <a:p>
            <a:pPr algn="r">
              <a:defRPr/>
            </a:pPr>
            <a:r>
              <a:rPr lang="it-IT" sz="2000" b="1" i="1" dirty="0"/>
              <a:t>Sulla falsa riga della canzone di Francesco De Gregori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385524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95536" y="620688"/>
            <a:ext cx="8424936" cy="55707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b="1" i="1" dirty="0">
                <a:latin typeface="Times New Roman"/>
              </a:rPr>
              <a:t>Titoli di articoli recenti ricevuti riguardanti la Mancanza di Tecnici</a:t>
            </a:r>
            <a:r>
              <a:rPr lang="it-IT" sz="1800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FASI DELLA PANDEMIA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b="1" i="1" dirty="0">
                <a:latin typeface="Times New Roman"/>
              </a:rPr>
              <a:t>Dalla più recente stampa. Ad esempio: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Corriere della Sera - Alessio Ribaudo - 17/07/2020: </a:t>
            </a:r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Cercasi generazione STEM</a:t>
            </a:r>
            <a:r>
              <a:rPr lang="it-IT" sz="1600" b="1" dirty="0">
                <a:latin typeface="Times New Roman"/>
              </a:rPr>
              <a:t>.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Capital - Isabella Colombo - 30/06/2020: </a:t>
            </a:r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Specialisti e talenti che servono per ripartire</a:t>
            </a:r>
            <a:r>
              <a:rPr lang="it-IT" sz="1600" b="1" dirty="0">
                <a:latin typeface="Times New Roman"/>
              </a:rPr>
              <a:t>.</a:t>
            </a:r>
          </a:p>
          <a:p>
            <a:endParaRPr lang="it-IT" sz="1600" dirty="0">
              <a:latin typeface="Times New Roman"/>
            </a:endParaRPr>
          </a:p>
          <a:p>
            <a:endParaRPr lang="it-IT" sz="1600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Per la Ripresa.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Scienza , tecnologia , ingegneria , matematica e competenze per il 4.0 </a:t>
            </a:r>
          </a:p>
          <a:p>
            <a:r>
              <a:rPr lang="it-IT" sz="1600" b="1" i="1" dirty="0">
                <a:latin typeface="Times New Roman"/>
              </a:rPr>
              <a:t>sono indispensabili alle organizzazioni nell'economia digitalizzata. 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Servono anche manager con queste conoscenze, ma in Italia sono ancora pochi. 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Di seguito un elenco dei tecnici più richiesti per rimodellare i 'business model' nel dopo Covid-19. </a:t>
            </a:r>
          </a:p>
          <a:p>
            <a:endParaRPr lang="it-IT" sz="1600" dirty="0">
              <a:latin typeface="Times New Roman"/>
            </a:endParaRPr>
          </a:p>
          <a:p>
            <a:endParaRPr lang="it-IT" sz="1600" dirty="0">
              <a:latin typeface="Times New Roman"/>
            </a:endParaRPr>
          </a:p>
          <a:p>
            <a:pPr algn="ctr"/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E per orientare i giovani che devono diplomarsi o scegliere l'università.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58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61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23528" y="692696"/>
            <a:ext cx="8496944" cy="57246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C00000"/>
                </a:solidFill>
                <a:latin typeface="Times New Roman"/>
              </a:rPr>
              <a:t>Titoli di articoli recenti ricevuti riguardanti la Mancanza di Tecnici.</a:t>
            </a:r>
          </a:p>
          <a:p>
            <a:pPr algn="ctr"/>
            <a:r>
              <a:rPr lang="it-IT" sz="1000" b="1" dirty="0">
                <a:latin typeface="Times New Roman"/>
              </a:rPr>
              <a:t>FASI DELLA PANDEMIA</a:t>
            </a:r>
          </a:p>
          <a:p>
            <a:endParaRPr lang="it-IT" sz="1600" dirty="0">
              <a:latin typeface="Times New Roman"/>
            </a:endParaRPr>
          </a:p>
          <a:p>
            <a:pPr algn="ctr"/>
            <a:r>
              <a:rPr lang="it-IT" dirty="0"/>
              <a:t>Che </a:t>
            </a:r>
            <a:r>
              <a:rPr lang="it-IT" b="1" i="1" dirty="0">
                <a:solidFill>
                  <a:srgbClr val="C00000"/>
                </a:solidFill>
              </a:rPr>
              <a:t>i diplomi e le lauree tecnico-scientifiche e le competenze informatiche e digitali</a:t>
            </a:r>
            <a:r>
              <a:rPr lang="it-IT" dirty="0"/>
              <a:t> </a:t>
            </a:r>
            <a:r>
              <a:rPr lang="it-IT" b="1" i="1" dirty="0">
                <a:solidFill>
                  <a:srgbClr val="D13DCA"/>
                </a:solidFill>
              </a:rPr>
              <a:t>siano le più richieste dal mercato del lavoro, oggi e ancor più nel futuro prossimo</a:t>
            </a:r>
            <a:r>
              <a:rPr lang="it-IT" dirty="0"/>
              <a:t>, </a:t>
            </a:r>
          </a:p>
          <a:p>
            <a:pPr algn="ctr"/>
            <a:r>
              <a:rPr lang="it-IT" b="1" dirty="0"/>
              <a:t>dopo lo shock a tanti modelli di business causato dalla pandemia</a:t>
            </a:r>
            <a:r>
              <a:rPr lang="it-IT" dirty="0"/>
              <a:t>, </a:t>
            </a:r>
          </a:p>
          <a:p>
            <a:pPr algn="ctr"/>
            <a:r>
              <a:rPr lang="it-IT" dirty="0"/>
              <a:t>lo confermano </a:t>
            </a:r>
          </a:p>
          <a:p>
            <a:pPr algn="ctr"/>
            <a:r>
              <a:rPr lang="it-IT" b="1" dirty="0"/>
              <a:t>i dati dell'Osservatorio ‘HR Innovation </a:t>
            </a:r>
            <a:r>
              <a:rPr lang="it-IT" b="1" dirty="0" err="1"/>
              <a:t>Practice</a:t>
            </a:r>
            <a:r>
              <a:rPr lang="it-IT" b="1" dirty="0"/>
              <a:t>’ del Politecnico di Milano</a:t>
            </a:r>
            <a:r>
              <a:rPr lang="it-IT" dirty="0"/>
              <a:t>.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Il 96% delle aziende italiane ha introdotto nuove professionalità digitali.</a:t>
            </a:r>
          </a:p>
          <a:p>
            <a:r>
              <a:rPr lang="it-IT" dirty="0"/>
              <a:t>Nello scenario della ripresa post emergenza questa necessità di competenze tecnologiche appare più forte; </a:t>
            </a:r>
          </a:p>
          <a:p>
            <a:endParaRPr lang="it-IT" dirty="0"/>
          </a:p>
          <a:p>
            <a:pPr algn="ctr"/>
            <a:r>
              <a:rPr lang="it-IT" b="1" i="1" dirty="0"/>
              <a:t>perché puntare sull'innovazione, sulle produzioni intelligenti, sull'industria 4.0 </a:t>
            </a:r>
          </a:p>
          <a:p>
            <a:pPr algn="ctr"/>
            <a:r>
              <a:rPr lang="it-IT" dirty="0"/>
              <a:t>è imprescindibile per avere possibilità di export e, nello stesso tempo, </a:t>
            </a:r>
          </a:p>
          <a:p>
            <a:pPr algn="ctr"/>
            <a:r>
              <a:rPr lang="it-IT" dirty="0"/>
              <a:t>per valorizzare il capitale umano e avere ambienti di lavoro sicuri e confortevoli. </a:t>
            </a:r>
          </a:p>
          <a:p>
            <a:endParaRPr lang="it-IT" b="1" dirty="0"/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La digitalizzazione delle imprese e del lavoro è più urgente, </a:t>
            </a:r>
          </a:p>
          <a:p>
            <a:pPr algn="ctr"/>
            <a:r>
              <a:rPr lang="it-IT" sz="2400" b="1" i="1" dirty="0">
                <a:solidFill>
                  <a:srgbClr val="D13DCA"/>
                </a:solidFill>
              </a:rPr>
              <a:t>chi resta indietro resta... fuori</a:t>
            </a:r>
            <a:r>
              <a:rPr lang="it-IT" b="1" i="1" dirty="0">
                <a:solidFill>
                  <a:srgbClr val="C00000"/>
                </a:solidFill>
              </a:rPr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72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9"/>
    </mc:Choice>
    <mc:Fallback xmlns="">
      <p:transition spd="slow" advTm="4479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611560" y="620688"/>
            <a:ext cx="8280920" cy="5847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C00000"/>
                </a:solidFill>
                <a:latin typeface="Times New Roman"/>
              </a:rPr>
              <a:t>Titoli di articoli recenti ricevuti riguardanti la Mancanza di Tecnici.</a:t>
            </a:r>
          </a:p>
          <a:p>
            <a:pPr algn="ctr"/>
            <a:r>
              <a:rPr lang="it-IT" sz="1000" b="1" dirty="0">
                <a:latin typeface="Times New Roman"/>
              </a:rPr>
              <a:t>FASI DELLA PANDEMIA</a:t>
            </a:r>
          </a:p>
          <a:p>
            <a:endParaRPr lang="it-IT" sz="1600" dirty="0">
              <a:latin typeface="Times New Roman"/>
            </a:endParaRPr>
          </a:p>
          <a:p>
            <a:pPr algn="ctr"/>
            <a:r>
              <a:rPr lang="it-IT" b="1" dirty="0"/>
              <a:t>È una consapevolezza che devono avere </a:t>
            </a:r>
            <a:r>
              <a:rPr lang="it-IT" dirty="0"/>
              <a:t>non soltanto imprenditori e manager, </a:t>
            </a:r>
          </a:p>
          <a:p>
            <a:pPr algn="ctr"/>
            <a:r>
              <a:rPr lang="it-IT" dirty="0"/>
              <a:t>per rimodellare progettazione, produzione e offerta, 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ma anche le famiglie dei giovani che quest'anno, si trovano a scegliere </a:t>
            </a:r>
          </a:p>
          <a:p>
            <a:pPr algn="ctr"/>
            <a:r>
              <a:rPr lang="it-IT" b="1" dirty="0">
                <a:solidFill>
                  <a:srgbClr val="D13DCA"/>
                </a:solidFill>
              </a:rPr>
              <a:t>il percorso di studi per un diploma o universitari in un contesto che disorienta. </a:t>
            </a:r>
          </a:p>
          <a:p>
            <a:pPr algn="ctr"/>
            <a:endParaRPr lang="it-IT" dirty="0"/>
          </a:p>
          <a:p>
            <a:r>
              <a:rPr lang="it-IT" sz="1600" dirty="0"/>
              <a:t>È sempre laborioso trovare la sintesi tra le vocazioni vere e quelle presunte, </a:t>
            </a:r>
          </a:p>
          <a:p>
            <a:r>
              <a:rPr lang="it-IT" sz="1600" dirty="0"/>
              <a:t>fra le aspettative massime e un mercato del lavoro diventato </a:t>
            </a:r>
            <a:r>
              <a:rPr lang="it-IT" sz="1600" dirty="0" err="1"/>
              <a:t>iperselettivo</a:t>
            </a:r>
            <a:r>
              <a:rPr lang="it-IT" sz="1600" dirty="0"/>
              <a:t>. </a:t>
            </a:r>
          </a:p>
          <a:p>
            <a:pPr algn="ctr"/>
            <a:r>
              <a:rPr lang="it-IT" b="1" i="1" dirty="0"/>
              <a:t>Quest'anno la decisione si fa tanto più ardua guardando a chi il diploma o la laurea </a:t>
            </a:r>
          </a:p>
          <a:p>
            <a:pPr algn="ctr"/>
            <a:r>
              <a:rPr lang="it-IT" b="1" i="1" dirty="0"/>
              <a:t>l'ha appena presa e deve iniziare la carriera in una situazione mai vista da decenni. </a:t>
            </a:r>
          </a:p>
          <a:p>
            <a:pPr algn="ctr"/>
            <a:endParaRPr lang="it-IT" dirty="0"/>
          </a:p>
          <a:p>
            <a:pPr algn="ctr"/>
            <a:r>
              <a:rPr lang="it-IT" b="1" dirty="0"/>
              <a:t>Fanno eccezione alla situazione difficile </a:t>
            </a:r>
            <a:r>
              <a:rPr lang="it-IT" dirty="0"/>
              <a:t>proprio le specializzazioni che servono </a:t>
            </a:r>
          </a:p>
          <a:p>
            <a:pPr algn="ctr"/>
            <a:r>
              <a:rPr lang="it-IT" dirty="0"/>
              <a:t>a spingere l'innovazione, </a:t>
            </a:r>
            <a:r>
              <a:rPr lang="it-IT" b="1" dirty="0">
                <a:solidFill>
                  <a:srgbClr val="C00000"/>
                </a:solidFill>
              </a:rPr>
              <a:t>anzitutto le cosiddette discipline STEM </a:t>
            </a:r>
          </a:p>
          <a:p>
            <a:pPr algn="ctr"/>
            <a:r>
              <a:rPr lang="it-IT" i="1" dirty="0"/>
              <a:t>(science, </a:t>
            </a:r>
            <a:r>
              <a:rPr lang="it-IT" i="1" dirty="0" err="1"/>
              <a:t>technology</a:t>
            </a:r>
            <a:r>
              <a:rPr lang="it-IT" i="1" dirty="0"/>
              <a:t>, engineering, </a:t>
            </a:r>
            <a:r>
              <a:rPr lang="it-IT" i="1" dirty="0" err="1"/>
              <a:t>mathematics</a:t>
            </a:r>
            <a:r>
              <a:rPr lang="it-IT" i="1" dirty="0"/>
              <a:t>), </a:t>
            </a:r>
          </a:p>
          <a:p>
            <a:pPr algn="ctr"/>
            <a:r>
              <a:rPr lang="it-IT" dirty="0"/>
              <a:t>che formano i nuovi professionisti 4.0 capaci di portare un'azienda a essere competitiva in un mondo di transazioni sempre più digitali. </a:t>
            </a:r>
          </a:p>
          <a:p>
            <a:pPr algn="ctr"/>
            <a:r>
              <a:rPr lang="it-IT" dirty="0"/>
              <a:t>Si tratta non solo di profili tecnici ma anche di manager specificamente preparati. </a:t>
            </a:r>
          </a:p>
          <a:p>
            <a:pPr algn="ctr"/>
            <a:r>
              <a:rPr lang="it-IT" dirty="0"/>
              <a:t>Per queste figure professionali le prospettive sono migliori ovunque, </a:t>
            </a:r>
          </a:p>
          <a:p>
            <a:pPr algn="ctr"/>
            <a:r>
              <a:rPr lang="it-IT" dirty="0"/>
              <a:t>come mostra la </a:t>
            </a:r>
            <a:r>
              <a:rPr lang="it-IT" b="1" dirty="0"/>
              <a:t>previsione del World </a:t>
            </a:r>
            <a:r>
              <a:rPr lang="it-IT" b="1" dirty="0" err="1"/>
              <a:t>Economic</a:t>
            </a:r>
            <a:r>
              <a:rPr lang="it-IT" b="1" dirty="0"/>
              <a:t> Forum di Davos</a:t>
            </a:r>
            <a:r>
              <a:rPr lang="it-IT" dirty="0"/>
              <a:t>, ma ancor più in Italia, </a:t>
            </a:r>
          </a:p>
          <a:p>
            <a:pPr algn="ctr"/>
            <a:r>
              <a:rPr lang="it-IT" dirty="0"/>
              <a:t>che già deve recuperare un forte divario fra richiesta e offerta di neo-professioni.</a:t>
            </a:r>
          </a:p>
        </p:txBody>
      </p:sp>
    </p:spTree>
    <p:extLst>
      <p:ext uri="{BB962C8B-B14F-4D97-AF65-F5344CB8AC3E}">
        <p14:creationId xmlns:p14="http://schemas.microsoft.com/office/powerpoint/2010/main" val="15249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6"/>
    </mc:Choice>
    <mc:Fallback xmlns="">
      <p:transition spd="slow" advTm="3036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23528" y="620688"/>
            <a:ext cx="8568952" cy="56015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b="1" i="1" dirty="0">
              <a:solidFill>
                <a:srgbClr val="C00000"/>
              </a:solidFill>
              <a:latin typeface="Times New Roman"/>
            </a:endParaRPr>
          </a:p>
          <a:p>
            <a:pPr algn="ctr"/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Titoli di articoli recenti ricevuti riguardanti la Mancanza di Tecnici.</a:t>
            </a:r>
          </a:p>
          <a:p>
            <a:pPr algn="ctr"/>
            <a:r>
              <a:rPr lang="it-IT" sz="1600" b="1" dirty="0">
                <a:latin typeface="Times New Roman"/>
              </a:rPr>
              <a:t>FASI DELLA PANDEMIA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Poi anche dall'ultimo </a:t>
            </a:r>
            <a:r>
              <a:rPr lang="it-IT" b="1" dirty="0"/>
              <a:t>Rapporto Excelsior di Unioncamere </a:t>
            </a:r>
          </a:p>
          <a:p>
            <a:pPr algn="ctr"/>
            <a:r>
              <a:rPr lang="it-IT" dirty="0"/>
              <a:t>sulla domanda di professioni dalle imprese </a:t>
            </a:r>
          </a:p>
          <a:p>
            <a:pPr algn="ctr"/>
            <a:endParaRPr lang="it-IT" b="1" i="1" dirty="0">
              <a:solidFill>
                <a:srgbClr val="C00000"/>
              </a:solidFill>
            </a:endParaRP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emerge la difficoltà di reperimento delle figure necessarie</a:t>
            </a:r>
            <a:r>
              <a:rPr lang="it-IT" dirty="0"/>
              <a:t>. 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Dalle prime 30 più richieste si nota come </a:t>
            </a:r>
          </a:p>
          <a:p>
            <a:pPr algn="ctr"/>
            <a:endParaRPr lang="it-IT" b="1" i="1" dirty="0"/>
          </a:p>
          <a:p>
            <a:pPr algn="ctr"/>
            <a:r>
              <a:rPr lang="it-IT" b="1" i="1" dirty="0"/>
              <a:t>nelle filiere dell'elettronica e dell'informatica, a diversi livelli di specializzazione, </a:t>
            </a:r>
          </a:p>
          <a:p>
            <a:pPr algn="ctr"/>
            <a:endParaRPr lang="it-IT" b="1" i="1" dirty="0"/>
          </a:p>
          <a:p>
            <a:pPr algn="ctr"/>
            <a:r>
              <a:rPr lang="it-IT" b="1" i="1" dirty="0"/>
              <a:t>ci siano gravi insufficienze di reperimento</a:t>
            </a:r>
            <a:r>
              <a:rPr lang="it-IT" dirty="0"/>
              <a:t>. 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sz="1100" dirty="0"/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396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3"/>
    </mc:Choice>
    <mc:Fallback xmlns="">
      <p:transition spd="slow" advTm="4313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23528" y="620688"/>
            <a:ext cx="8496944" cy="56015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000" b="1" i="1" dirty="0">
              <a:solidFill>
                <a:srgbClr val="C00000"/>
              </a:solidFill>
              <a:latin typeface="Times New Roman"/>
            </a:endParaRPr>
          </a:p>
          <a:p>
            <a:pPr algn="ctr"/>
            <a:r>
              <a:rPr lang="it-IT" sz="1000" b="1" i="1" dirty="0">
                <a:solidFill>
                  <a:srgbClr val="C00000"/>
                </a:solidFill>
                <a:latin typeface="Times New Roman"/>
              </a:rPr>
              <a:t>Titoli di articoli recenti ricevuti riguardanti la Mancanza di Tecnici.</a:t>
            </a:r>
          </a:p>
          <a:p>
            <a:pPr algn="ctr"/>
            <a:r>
              <a:rPr lang="it-IT" sz="1000" b="1" dirty="0">
                <a:latin typeface="Times New Roman"/>
              </a:rPr>
              <a:t>FASI DELLA PANDEMIA</a:t>
            </a:r>
          </a:p>
          <a:p>
            <a:endParaRPr lang="it-IT" sz="1600" dirty="0">
              <a:latin typeface="Times New Roman"/>
            </a:endParaRPr>
          </a:p>
          <a:p>
            <a:pPr algn="ctr"/>
            <a:r>
              <a:rPr lang="it-IT" b="1" dirty="0"/>
              <a:t>Diploma, Laurea e Retribuzione: 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quale Istituto, quale Facoltà scegliere ? Quale Ateneo frequentare ? </a:t>
            </a:r>
          </a:p>
          <a:p>
            <a:pPr algn="ctr"/>
            <a:r>
              <a:rPr lang="it-IT" sz="2400" b="1" dirty="0">
                <a:solidFill>
                  <a:srgbClr val="D13DCA"/>
                </a:solidFill>
              </a:rPr>
              <a:t>QUELLI TECNICI. </a:t>
            </a:r>
          </a:p>
          <a:p>
            <a:pPr algn="ctr"/>
            <a:endParaRPr lang="it-IT" b="1" i="1" dirty="0">
              <a:solidFill>
                <a:srgbClr val="C00000"/>
              </a:solidFill>
            </a:endParaRP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Tutta l'industria nella Ue è alla ricerca di 80 milioni di specialisti hi-tech entro il 2025</a:t>
            </a:r>
            <a:r>
              <a:rPr lang="it-IT" dirty="0"/>
              <a:t>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Il processo di automazione dell'industria 4.0 adesso dovrà essere accelerato. </a:t>
            </a:r>
          </a:p>
          <a:p>
            <a:pPr algn="ctr"/>
            <a:r>
              <a:rPr lang="it-IT" dirty="0"/>
              <a:t>Anche pensando al rischio di nuove fasi di pandemia. </a:t>
            </a:r>
          </a:p>
          <a:p>
            <a:pPr algn="ctr"/>
            <a:r>
              <a:rPr lang="it-IT" dirty="0"/>
              <a:t>L'abbandono della catena di montaggio tradizionale </a:t>
            </a:r>
          </a:p>
          <a:p>
            <a:pPr algn="ctr"/>
            <a:r>
              <a:rPr lang="it-IT" dirty="0"/>
              <a:t>e l'operatività anche da remoto, se serve, devono diventare norma. </a:t>
            </a:r>
          </a:p>
          <a:p>
            <a:pPr algn="ctr"/>
            <a:r>
              <a:rPr lang="it-IT" b="1" i="1" dirty="0"/>
              <a:t>I manutentori ad esempio, saranno meno operai, anche per la diffusione dei robot, </a:t>
            </a:r>
          </a:p>
          <a:p>
            <a:pPr algn="ctr"/>
            <a:r>
              <a:rPr lang="it-IT" b="1" i="1" dirty="0"/>
              <a:t>e sempre più ingegneri informatici </a:t>
            </a:r>
            <a:r>
              <a:rPr lang="it-IT" dirty="0"/>
              <a:t>capaci di riparare da lontano </a:t>
            </a:r>
          </a:p>
          <a:p>
            <a:pPr algn="ctr"/>
            <a:r>
              <a:rPr lang="it-IT" dirty="0"/>
              <a:t>le macchine attrezzate con sensori e connesse all'esterno. 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I dati e i grafici seguenti sono tratti anche </a:t>
            </a:r>
            <a:r>
              <a:rPr lang="it-IT" b="1" dirty="0"/>
              <a:t>dall'University Report 2020 di </a:t>
            </a:r>
            <a:r>
              <a:rPr lang="it-IT" b="1" dirty="0" err="1"/>
              <a:t>JobPricing</a:t>
            </a:r>
            <a:r>
              <a:rPr lang="it-IT" b="1" dirty="0"/>
              <a:t> </a:t>
            </a:r>
          </a:p>
          <a:p>
            <a:pPr algn="ctr"/>
            <a:r>
              <a:rPr lang="it-IT" dirty="0"/>
              <a:t>in collaborazione con </a:t>
            </a:r>
            <a:r>
              <a:rPr lang="it-IT" b="1" dirty="0"/>
              <a:t>Spring Professional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8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8"/>
    </mc:Choice>
    <mc:Fallback xmlns="">
      <p:transition spd="slow" advTm="5628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65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23528" y="620688"/>
            <a:ext cx="8496944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C00000"/>
                </a:solidFill>
                <a:latin typeface="Times New Roman"/>
              </a:rPr>
              <a:t>Titoli di articoli recenti ricevuti riguardanti la Mancanza di Tecnici.</a:t>
            </a:r>
          </a:p>
          <a:p>
            <a:pPr algn="ctr"/>
            <a:r>
              <a:rPr lang="it-IT" sz="1000" b="1" dirty="0">
                <a:latin typeface="Times New Roman"/>
              </a:rPr>
              <a:t>FASI DELLA PANDEMIA</a:t>
            </a:r>
          </a:p>
          <a:p>
            <a:endParaRPr lang="it-IT" sz="1600" dirty="0">
              <a:latin typeface="Times New Roman"/>
            </a:endParaRP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Solo la manifattura italiana cerca 200mila tecnici specializzati </a:t>
            </a:r>
          </a:p>
          <a:p>
            <a:pPr algn="ctr"/>
            <a:r>
              <a:rPr lang="it-IT" dirty="0"/>
              <a:t>e per ora uno su tre non si trova. </a:t>
            </a:r>
          </a:p>
          <a:p>
            <a:pPr algn="ctr"/>
            <a:r>
              <a:rPr lang="it-IT" dirty="0"/>
              <a:t>I dati: il 38% delle imprese, secondo il </a:t>
            </a:r>
            <a:r>
              <a:rPr lang="it-IT" b="1" dirty="0"/>
              <a:t>Rapporto Excelsior (Unioncamere), </a:t>
            </a:r>
          </a:p>
          <a:p>
            <a:pPr algn="ctr"/>
            <a:r>
              <a:rPr lang="it-IT" dirty="0"/>
              <a:t>vuole introdurre, quando non l'ha già fatto, ad esempio la figura del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Data Scientist</a:t>
            </a:r>
            <a:r>
              <a:rPr lang="it-IT" dirty="0"/>
              <a:t>, che esamina i Big Data e ne ricava informazioni utili per l'attività. </a:t>
            </a:r>
          </a:p>
          <a:p>
            <a:endParaRPr lang="it-IT" dirty="0"/>
          </a:p>
          <a:p>
            <a:pPr algn="ctr"/>
            <a:r>
              <a:rPr lang="it-IT" dirty="0"/>
              <a:t>A 5 anni dalla laurea, </a:t>
            </a:r>
            <a:r>
              <a:rPr lang="it-IT" b="1" dirty="0">
                <a:solidFill>
                  <a:srgbClr val="C00000"/>
                </a:solidFill>
              </a:rPr>
              <a:t>il tasso di occupazione dei laureati magistrali STEM </a:t>
            </a:r>
          </a:p>
          <a:p>
            <a:pPr algn="ctr"/>
            <a:r>
              <a:rPr lang="it-IT" dirty="0"/>
              <a:t>(science, </a:t>
            </a:r>
            <a:r>
              <a:rPr lang="it-IT" dirty="0" err="1"/>
              <a:t>technology</a:t>
            </a:r>
            <a:r>
              <a:rPr lang="it-IT" dirty="0"/>
              <a:t>, engineering, </a:t>
            </a:r>
            <a:r>
              <a:rPr lang="it-IT" dirty="0" err="1"/>
              <a:t>mathematics</a:t>
            </a:r>
            <a:r>
              <a:rPr lang="it-IT" dirty="0"/>
              <a:t>) è complessivamente </a:t>
            </a:r>
            <a:r>
              <a:rPr lang="it-IT" b="1" dirty="0">
                <a:solidFill>
                  <a:srgbClr val="C00000"/>
                </a:solidFill>
              </a:rPr>
              <a:t>pari all'89,3%, </a:t>
            </a:r>
          </a:p>
          <a:p>
            <a:pPr algn="ctr"/>
            <a:r>
              <a:rPr lang="it-IT" dirty="0"/>
              <a:t>4,1 punti percentuali sopra i laureati in altre materie non STEM. </a:t>
            </a:r>
          </a:p>
          <a:p>
            <a:pPr algn="ctr"/>
            <a:r>
              <a:rPr lang="it-IT" dirty="0"/>
              <a:t>I migliori risultati occupazionali si osservano tra i laureati STEM 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dei gruppi economico-statistico (94,8%) e ingegneria (94,6%); </a:t>
            </a:r>
          </a:p>
          <a:p>
            <a:pPr algn="ctr"/>
            <a:r>
              <a:rPr lang="it-IT" dirty="0"/>
              <a:t>il </a:t>
            </a:r>
            <a:r>
              <a:rPr lang="it-IT" b="1" i="1" dirty="0"/>
              <a:t>gruppo geo-biologico </a:t>
            </a:r>
            <a:r>
              <a:rPr lang="it-IT" dirty="0"/>
              <a:t>si colloca a fondo scala con un tasso di impiego pari </a:t>
            </a:r>
            <a:r>
              <a:rPr lang="it-IT" b="1" i="1" dirty="0"/>
              <a:t>al 78,5%. </a:t>
            </a:r>
          </a:p>
          <a:p>
            <a:endParaRPr lang="it-IT" dirty="0"/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L'opportunità è anche 'green’. </a:t>
            </a:r>
          </a:p>
          <a:p>
            <a:pPr algn="ctr"/>
            <a:r>
              <a:rPr lang="it-IT" dirty="0"/>
              <a:t>Secondo l'ultimo rapporto </a:t>
            </a:r>
            <a:r>
              <a:rPr lang="it-IT" b="1" dirty="0" err="1"/>
              <a:t>GreenItaly</a:t>
            </a:r>
            <a:r>
              <a:rPr lang="it-IT" b="1" dirty="0"/>
              <a:t> di Fondazione Symbola e Unioncamere</a:t>
            </a:r>
            <a:r>
              <a:rPr lang="it-IT" dirty="0"/>
              <a:t>,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i 'green job' non conoscono crisi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Il 2019 ha confermato che l'attenzione alla tutela ambientale è cruciale </a:t>
            </a:r>
          </a:p>
          <a:p>
            <a:pPr algn="ctr"/>
            <a:r>
              <a:rPr lang="it-IT" dirty="0"/>
              <a:t>per affrontare le sfide del futuro, per le aziende di ogni tipologia e dimensione.</a:t>
            </a:r>
          </a:p>
        </p:txBody>
      </p:sp>
    </p:spTree>
    <p:extLst>
      <p:ext uri="{BB962C8B-B14F-4D97-AF65-F5344CB8AC3E}">
        <p14:creationId xmlns:p14="http://schemas.microsoft.com/office/powerpoint/2010/main" val="15024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5"/>
    </mc:Choice>
    <mc:Fallback xmlns="">
      <p:transition spd="slow" advTm="3585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23528" y="620688"/>
            <a:ext cx="8568952" cy="2154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000" b="1" i="1" dirty="0">
              <a:solidFill>
                <a:srgbClr val="C00000"/>
              </a:solidFill>
              <a:latin typeface="Times New Roman"/>
            </a:endParaRPr>
          </a:p>
          <a:p>
            <a:pPr algn="ctr"/>
            <a:r>
              <a:rPr lang="it-IT" sz="1000" b="1" i="1" dirty="0">
                <a:solidFill>
                  <a:srgbClr val="C00000"/>
                </a:solidFill>
                <a:latin typeface="Times New Roman"/>
              </a:rPr>
              <a:t>Titoli di articoli recenti ricevuti riguardanti la Mancanza di Tecnici.</a:t>
            </a:r>
          </a:p>
          <a:p>
            <a:pPr algn="ctr"/>
            <a:r>
              <a:rPr lang="it-IT" sz="1000" b="1" dirty="0">
                <a:latin typeface="Times New Roman"/>
              </a:rPr>
              <a:t>FASI DELLA PANDEMIA</a:t>
            </a:r>
          </a:p>
          <a:p>
            <a:pPr algn="ctr"/>
            <a:r>
              <a:rPr lang="it-IT" dirty="0"/>
              <a:t>Inoltre emerge dagli ultimi </a:t>
            </a:r>
            <a:r>
              <a:rPr lang="it-IT" b="1" dirty="0"/>
              <a:t>dati di Almalaurea </a:t>
            </a:r>
            <a:r>
              <a:rPr lang="it-IT" dirty="0"/>
              <a:t>che i laureati STEM costituivano </a:t>
            </a:r>
          </a:p>
          <a:p>
            <a:pPr algn="ctr"/>
            <a:r>
              <a:rPr lang="it-IT" dirty="0"/>
              <a:t>prima della pandemia appena il 26,5% (circa 276mila giovani), </a:t>
            </a:r>
          </a:p>
          <a:p>
            <a:pPr algn="ctr"/>
            <a:r>
              <a:rPr lang="it-IT" b="1" i="1" dirty="0"/>
              <a:t>sebbene avessero già più ampie possibilità di trovare lavoro subito dopo la laurea.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Con una retribuzione all'ingresso nel mondo del lavoro 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</a:rPr>
              <a:t>del 16% più alta degli altri laureati.</a:t>
            </a:r>
          </a:p>
          <a:p>
            <a:pPr algn="ctr"/>
            <a:r>
              <a:rPr lang="it-IT" sz="1400" b="1" dirty="0">
                <a:latin typeface="Times New Roman"/>
              </a:rPr>
              <a:t>(* In euro nel 2018, medie a 5 anni dalle lauree magistrali - fonte: Almalaurea) 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9C99AC4-348E-4A01-AB09-283942339A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95736" y="2924944"/>
            <a:ext cx="5040560" cy="379653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48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4"/>
    </mc:Choice>
    <mc:Fallback xmlns="">
      <p:transition spd="slow" advTm="5794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95536" y="620688"/>
            <a:ext cx="8424936" cy="5416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C00000"/>
                </a:solidFill>
                <a:latin typeface="Times New Roman"/>
              </a:rPr>
              <a:t>Titoli di articoli recenti ricevuti riguardanti la Mancanza di Tecnici.</a:t>
            </a:r>
          </a:p>
          <a:p>
            <a:pPr algn="ctr"/>
            <a:r>
              <a:rPr lang="it-IT" sz="1000" b="1" dirty="0">
                <a:latin typeface="Times New Roman"/>
              </a:rPr>
              <a:t>FASE PIU’ RECENTE DELLA PANDEMIA</a:t>
            </a:r>
          </a:p>
          <a:p>
            <a:pPr algn="ctr"/>
            <a:endParaRPr lang="it-IT" sz="1600" b="1" i="1" dirty="0">
              <a:solidFill>
                <a:srgbClr val="C00000"/>
              </a:solidFill>
              <a:latin typeface="Times New Roman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Sole 24 Ore - 08/10/2020 </a:t>
            </a:r>
          </a:p>
          <a:p>
            <a:r>
              <a:rPr lang="it-IT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Digitale, introvabili 940mila posizioni di lavoro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Indagine Unioncamere.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Quasi 1 milione di posizioni lavorative legate al digitale sono introvabili. 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È il principale dato contenuto in un'indagine Unioncamere 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in occasione dell'Internet Governance Forum 2020, evento sotto l'egida Onu.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Per lavorare nelle imprese italiane le competenze digitali sono richieste 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per 7 assunti su 10, pari a 3,2 milioni di lavoratori. 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Ma il 28,9% di questi profili, circa 940 mila posizioni lavorative, 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è difficile da trovare per inadeguatezza o ridotto numero di candidati. </a:t>
            </a:r>
          </a:p>
          <a:p>
            <a:endParaRPr lang="it-IT" sz="1600" dirty="0">
              <a:latin typeface="Times New Roman"/>
            </a:endParaRPr>
          </a:p>
          <a:p>
            <a:endParaRPr lang="it-IT" sz="1600" dirty="0">
              <a:latin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61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5"/>
    </mc:Choice>
    <mc:Fallback xmlns="">
      <p:transition spd="slow" advTm="3655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23528" y="627883"/>
            <a:ext cx="8496944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C00000"/>
                </a:solidFill>
                <a:latin typeface="Times New Roman"/>
              </a:rPr>
              <a:t>Titoli di articoli recenti ricevuti riguardanti la Mancanza di Tecnici.</a:t>
            </a:r>
          </a:p>
          <a:p>
            <a:pPr algn="ctr"/>
            <a:r>
              <a:rPr lang="it-IT" sz="1000" b="1" dirty="0">
                <a:latin typeface="Times New Roman"/>
              </a:rPr>
              <a:t>FASE PIU’ RECENTE DELLA PANDEMIA</a:t>
            </a:r>
          </a:p>
          <a:p>
            <a:pPr algn="ctr"/>
            <a:endParaRPr lang="it-IT" sz="1600" b="1" i="1" dirty="0">
              <a:solidFill>
                <a:srgbClr val="C00000"/>
              </a:solidFill>
              <a:latin typeface="Times New Roman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Panorama - 14/10/2020 </a:t>
            </a:r>
          </a:p>
          <a:p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RIPARTIRE SI PUÒ MA CON MESTIERI DIGITALI. 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 profili più richiesti?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Esperti di robotica, di big data, di packaging e commercio online.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Ma, nel 2021, anche della farmaceutica, della sicurezza e della comunicazione.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Algoritmi e intelligenza artificiale contribuiranno a fare innovare il mondo produttivo.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E intanto i giovani che cosa devono studiare?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ripresa dell'economia sarà trainata anche dal piano 'Next Generation Eu'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destinato a modernizzare l'Europa.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Quali saranno i corsi di diploma e di laurea che offriranno più possibilità ? </a:t>
            </a:r>
          </a:p>
          <a:p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risposta è semplice: occorre orientarsi sui percorsi STEM</a:t>
            </a:r>
          </a:p>
          <a:p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alto contenuto tecnico, scientifico e matematico. 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Secondo l'University Report 2020 dell'Osservatorio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JobPricing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laureati in ingegneria, area scientifica e </a:t>
            </a:r>
            <a:r>
              <a:rPr lang="it-IT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/medicina </a:t>
            </a:r>
          </a:p>
          <a:p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hanno quattro volte la probabilità di trovare un posto di lavoro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rispetto ai laureati in psicologia, scienze giuridiche e lettere.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63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7"/>
    </mc:Choice>
    <mc:Fallback xmlns="">
      <p:transition spd="slow" advTm="5907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59532" y="620688"/>
            <a:ext cx="8424936" cy="535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C00000"/>
                </a:solidFill>
                <a:latin typeface="Times New Roman"/>
              </a:rPr>
              <a:t>Titoli di articoli recenti ricevuti riguardanti la Mancanza di Tecnici.</a:t>
            </a:r>
          </a:p>
          <a:p>
            <a:pPr algn="ctr"/>
            <a:r>
              <a:rPr lang="it-IT" sz="1000" b="1" dirty="0">
                <a:latin typeface="Times New Roman"/>
              </a:rPr>
              <a:t>FASE PIU’ RECENTE DELLA PANDEMIA</a:t>
            </a:r>
          </a:p>
          <a:p>
            <a:pPr algn="ctr"/>
            <a:endParaRPr lang="it-IT" sz="1600" b="1" i="1" dirty="0">
              <a:solidFill>
                <a:srgbClr val="C00000"/>
              </a:solidFill>
              <a:latin typeface="Times New Roman"/>
            </a:endParaRPr>
          </a:p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«Ancora troppo spesso si studiano le cose sbagliate».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 allarme: «La crisi del coronavirus in questo quadro d'insieme preoccupa,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perché si parla ad esempio di 35 mila matricole in meno nel 2020 (-11 %). 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paradosso italiano di giovani che non studiano, anche se converrebbe loro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tutto questo mentre il mercato del lavoro, sulla scia della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"trasformazione digitale",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sta richiedendo sempre di più quelle competenze a tutti i livelli delle organizzazioni». 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L'Italia ha dunque davanti a sé una grande occasione, quella di investire in istruzione </a:t>
            </a:r>
          </a:p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per indirizzare sempre più giovani verso i diplomi e le lauree di natura scientifica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Come sottolinea l'indagine di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JobPricing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solo il 19,3 % degli italiani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ha un titolo di studio accademico, contro il 36,9 per cento medio dei Paesi Ocse.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 i giovani (25-34 anni) si sale al 27,7 per cento contro il 44,5 della media Ocse. 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Ci posizioniamo penultimi subito prima di Messico. </a:t>
            </a:r>
            <a:endParaRPr lang="it-IT" sz="1600" dirty="0">
              <a:latin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2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4"/>
    </mc:Choice>
    <mc:Fallback xmlns="">
      <p:transition spd="slow" advTm="451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017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002C1-050B-4E00-A989-7CEB4ACBEA33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5540" name="CasellaDiTesto 3"/>
          <p:cNvSpPr txBox="1">
            <a:spLocks noChangeArrowheads="1"/>
          </p:cNvSpPr>
          <p:nvPr/>
        </p:nvSpPr>
        <p:spPr bwMode="auto">
          <a:xfrm>
            <a:off x="251520" y="260648"/>
            <a:ext cx="8640960" cy="63094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1600" dirty="0"/>
          </a:p>
          <a:p>
            <a:r>
              <a:rPr lang="it-IT" sz="2800" b="1" dirty="0">
                <a:solidFill>
                  <a:srgbClr val="C00000"/>
                </a:solidFill>
                <a:latin typeface="Times New Roman"/>
              </a:rPr>
              <a:t>Viva l'Italia</a:t>
            </a:r>
          </a:p>
          <a:p>
            <a:r>
              <a:rPr lang="it-IT" sz="2800" i="1" dirty="0">
                <a:latin typeface="Times New Roman"/>
              </a:rPr>
              <a:t>L'Italia tutta intera</a:t>
            </a:r>
            <a:r>
              <a:rPr lang="it-IT" sz="2800" dirty="0">
                <a:latin typeface="Times New Roman"/>
              </a:rPr>
              <a:t>.</a:t>
            </a:r>
          </a:p>
          <a:p>
            <a:endParaRPr lang="it-IT" sz="2800" dirty="0">
              <a:latin typeface="Times New Roman"/>
            </a:endParaRPr>
          </a:p>
          <a:p>
            <a:r>
              <a:rPr lang="it-IT" sz="2800" b="1" i="1" dirty="0">
                <a:solidFill>
                  <a:srgbClr val="C00000"/>
                </a:solidFill>
                <a:latin typeface="Times New Roman"/>
              </a:rPr>
              <a:t>Viva l'Italia</a:t>
            </a:r>
            <a:r>
              <a:rPr lang="it-IT" sz="2800" i="1" dirty="0">
                <a:latin typeface="Times New Roman"/>
              </a:rPr>
              <a:t>.</a:t>
            </a:r>
          </a:p>
          <a:p>
            <a:r>
              <a:rPr lang="it-IT" sz="2800" dirty="0">
                <a:latin typeface="Times New Roman"/>
              </a:rPr>
              <a:t>L'Italia che lavora</a:t>
            </a:r>
            <a:r>
              <a:rPr lang="it-IT" sz="2800" i="1" dirty="0">
                <a:latin typeface="Times New Roman"/>
              </a:rPr>
              <a:t>.</a:t>
            </a:r>
          </a:p>
          <a:p>
            <a:r>
              <a:rPr lang="it-IT" sz="2800" i="1" dirty="0">
                <a:latin typeface="Times New Roman"/>
              </a:rPr>
              <a:t>L'Italia che non ha paura ...</a:t>
            </a:r>
          </a:p>
          <a:p>
            <a:r>
              <a:rPr lang="it-IT" sz="2800" dirty="0">
                <a:latin typeface="Times New Roman"/>
              </a:rPr>
              <a:t>L'Italia che salvaguarda la natura.</a:t>
            </a:r>
          </a:p>
          <a:p>
            <a:r>
              <a:rPr lang="it-IT" sz="2400" b="1" i="1" dirty="0">
                <a:solidFill>
                  <a:srgbClr val="CC00CC"/>
                </a:solidFill>
                <a:latin typeface="Times New Roman"/>
              </a:rPr>
              <a:t>L'Italia che </a:t>
            </a:r>
            <a:r>
              <a:rPr lang="it-IT" sz="2400" b="1" i="1" dirty="0">
                <a:solidFill>
                  <a:srgbClr val="FF0000"/>
                </a:solidFill>
                <a:latin typeface="Times New Roman"/>
              </a:rPr>
              <a:t>legge</a:t>
            </a:r>
            <a:r>
              <a:rPr lang="it-IT" sz="2400" b="1" i="1" dirty="0">
                <a:solidFill>
                  <a:srgbClr val="CC00CC"/>
                </a:solidFill>
                <a:latin typeface="Times New Roman"/>
              </a:rPr>
              <a:t>, </a:t>
            </a:r>
            <a:r>
              <a:rPr lang="it-IT" sz="2400" b="1" i="1" dirty="0">
                <a:latin typeface="Times New Roman"/>
              </a:rPr>
              <a:t>si informa</a:t>
            </a:r>
            <a:r>
              <a:rPr lang="it-IT" sz="2400" b="1" i="1" dirty="0">
                <a:solidFill>
                  <a:srgbClr val="CC00CC"/>
                </a:solidFill>
                <a:latin typeface="Times New Roman"/>
              </a:rPr>
              <a:t>, </a:t>
            </a:r>
            <a:r>
              <a:rPr lang="it-IT" sz="2400" b="1" i="1" dirty="0">
                <a:solidFill>
                  <a:srgbClr val="C00000"/>
                </a:solidFill>
                <a:latin typeface="Times New Roman"/>
              </a:rPr>
              <a:t>studia: </a:t>
            </a:r>
            <a:r>
              <a:rPr lang="it-IT" sz="3600" b="1" i="1" dirty="0">
                <a:latin typeface="Times New Roman"/>
              </a:rPr>
              <a:t>sempre, </a:t>
            </a:r>
            <a:r>
              <a:rPr lang="it-IT" sz="2400" b="1" i="1" dirty="0">
                <a:solidFill>
                  <a:srgbClr val="C00000"/>
                </a:solidFill>
                <a:latin typeface="Times New Roman"/>
              </a:rPr>
              <a:t>e</a:t>
            </a:r>
            <a:r>
              <a:rPr lang="it-IT" sz="3600" b="1" i="1" dirty="0">
                <a:latin typeface="Times New Roman"/>
              </a:rPr>
              <a:t> ...</a:t>
            </a:r>
          </a:p>
          <a:p>
            <a:pPr algn="r"/>
            <a:r>
              <a:rPr lang="it-IT" sz="3600" b="1" i="1" dirty="0">
                <a:solidFill>
                  <a:srgbClr val="CC00CC"/>
                </a:solidFill>
                <a:latin typeface="Times New Roman"/>
              </a:rPr>
              <a:t>... si accultura</a:t>
            </a:r>
            <a:r>
              <a:rPr lang="it-IT" sz="3600" dirty="0">
                <a:latin typeface="Times New Roman"/>
              </a:rPr>
              <a:t>.</a:t>
            </a:r>
          </a:p>
          <a:p>
            <a:endParaRPr lang="it-IT" sz="2800" dirty="0">
              <a:latin typeface="Times New Roman"/>
            </a:endParaRPr>
          </a:p>
          <a:p>
            <a:r>
              <a:rPr lang="it-IT" sz="2800" b="1" i="1" dirty="0">
                <a:solidFill>
                  <a:srgbClr val="C00000"/>
                </a:solidFill>
                <a:latin typeface="Times New Roman"/>
              </a:rPr>
              <a:t>Viva l’Italia</a:t>
            </a:r>
            <a:r>
              <a:rPr lang="it-IT" sz="2800" i="1" dirty="0">
                <a:latin typeface="Times New Roman"/>
              </a:rPr>
              <a:t>.</a:t>
            </a:r>
          </a:p>
          <a:p>
            <a:r>
              <a:rPr lang="it-IT" sz="2800" b="1" dirty="0">
                <a:solidFill>
                  <a:srgbClr val="CC00CC"/>
                </a:solidFill>
                <a:latin typeface="Times New Roman"/>
              </a:rPr>
              <a:t>L'Italia che siete tutti voi</a:t>
            </a:r>
            <a:r>
              <a:rPr lang="it-IT" sz="2800" dirty="0">
                <a:latin typeface="Times New Roman"/>
              </a:rPr>
              <a:t>: </a:t>
            </a:r>
            <a:r>
              <a:rPr lang="it-IT" sz="2800" b="1" i="1" dirty="0" err="1">
                <a:latin typeface="Times New Roman"/>
              </a:rPr>
              <a:t>voi</a:t>
            </a:r>
            <a:r>
              <a:rPr lang="it-IT" sz="2800" b="1" i="1" dirty="0">
                <a:latin typeface="Times New Roman"/>
              </a:rPr>
              <a:t> che ora fate ...</a:t>
            </a:r>
          </a:p>
          <a:p>
            <a:pPr algn="r"/>
            <a:r>
              <a:rPr lang="it-IT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it-IT" sz="3600" b="1" i="1" dirty="0">
                <a:solidFill>
                  <a:srgbClr val="C00000"/>
                </a:solidFill>
                <a:latin typeface="Times New Roman"/>
              </a:rPr>
              <a:t>... l’Italia futura !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95536" y="620688"/>
            <a:ext cx="8424936" cy="56015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C00000"/>
                </a:solidFill>
                <a:latin typeface="Times New Roman"/>
              </a:rPr>
              <a:t>Titoli di articoli recenti ricevuti riguardanti la Mancanza di Tecnici.</a:t>
            </a:r>
          </a:p>
          <a:p>
            <a:pPr algn="ctr"/>
            <a:r>
              <a:rPr lang="it-IT" sz="1000" b="1" dirty="0">
                <a:latin typeface="Times New Roman"/>
              </a:rPr>
              <a:t>FASE PIU’ RECENTE DELLA PANDEMIA</a:t>
            </a:r>
          </a:p>
          <a:p>
            <a:pPr algn="ctr"/>
            <a:endParaRPr lang="it-IT" sz="1600" b="1" i="1" dirty="0">
              <a:solidFill>
                <a:srgbClr val="C00000"/>
              </a:solidFill>
              <a:latin typeface="Times New Roman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Sole 24 Ore - 14/10/2020</a:t>
            </a:r>
          </a:p>
          <a:p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Competenze digitali cruciali per il 70% degli assunti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nuovo lavoro. Per lo sviluppo armonico del Paese. Lo scenario.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Colmare il divario digitale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diventa non solo un obiettivo di politica industriale,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 rappresenta uno strumento di inclusione sociale di primaria importanza.</a:t>
            </a:r>
          </a:p>
          <a:p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le capacità in tecniche digitali sono difficili da reperire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 ca. il 30% delle ricerche.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 la trasformazione digitale, oggi accelerata dall'emergenza sanitaria,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incalza il nostro sistema produttivo,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mercato del lavoro non è adeguato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visto che le e-skill difficili da reperire sfiorano il 30% delle figure ricercate,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salgono addirittura al 36,4% se le "competenze 4.0" sono ritenute strategiche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dalle stesse imprese per fare l'oramai obbligato salto di qualità.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numeri che ci fornisce Unioncamere, attraverso il sistema informativo Excelsior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(ultimo dato disponibile, l'intero 2019), sono piuttosto chiare.</a:t>
            </a:r>
            <a:endParaRPr lang="it-IT" sz="1600" dirty="0">
              <a:latin typeface="Times New Roman"/>
            </a:endParaRPr>
          </a:p>
          <a:p>
            <a:endParaRPr lang="it-IT" sz="1600" dirty="0">
              <a:latin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59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"/>
    </mc:Choice>
    <mc:Fallback xmlns="">
      <p:transition spd="slow" advTm="3909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71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95536" y="620688"/>
            <a:ext cx="842493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C00000"/>
                </a:solidFill>
                <a:latin typeface="Times New Roman"/>
              </a:rPr>
              <a:t>Titoli di articoli recenti ricevuti riguardanti la Mancanza di Tecnici.</a:t>
            </a:r>
          </a:p>
          <a:p>
            <a:pPr algn="ctr"/>
            <a:r>
              <a:rPr lang="it-IT" sz="1000" b="1" dirty="0">
                <a:latin typeface="Times New Roman"/>
              </a:rPr>
              <a:t>FASE PIU’ RECENTE DELLA PANDEMIA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123771-EE59-4228-A7B1-71937D7B1D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1268760"/>
            <a:ext cx="648072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1"/>
    </mc:Choice>
    <mc:Fallback xmlns="">
      <p:transition spd="slow" advTm="4991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278CB9-D646-4DC1-93E0-C526FFAA4D6F}"/>
              </a:ext>
            </a:extLst>
          </p:cNvPr>
          <p:cNvSpPr txBox="1"/>
          <p:nvPr/>
        </p:nvSpPr>
        <p:spPr>
          <a:xfrm>
            <a:off x="377072" y="424206"/>
            <a:ext cx="8455843" cy="587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100" b="1" dirty="0"/>
          </a:p>
          <a:p>
            <a:r>
              <a:rPr lang="it-IT" u="sng" dirty="0"/>
              <a:t>Ricerca &amp; Lavoro | Futuro del verbo occupare (ilsole24ore.com)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Dal Sole24Ore. Ricerca a Novembre 2020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sz="1600" i="1" dirty="0"/>
              <a:t>La rete di Agenzie per il lavoro indicano le 30 figure più cercate, pure per il 2021, attraverso lo scouting realizzato nei due grandi portali di raccolta 'vacancy': Linkedin e </a:t>
            </a:r>
            <a:r>
              <a:rPr lang="it-IT" sz="1600" i="1" dirty="0" err="1"/>
              <a:t>Trovit</a:t>
            </a:r>
            <a:r>
              <a:rPr lang="it-IT" sz="1600" i="1" dirty="0"/>
              <a:t>; poi da analisi </a:t>
            </a:r>
            <a:r>
              <a:rPr lang="it-IT" sz="1600" i="1" dirty="0" err="1"/>
              <a:t>Assolavoro</a:t>
            </a:r>
            <a:r>
              <a:rPr lang="it-IT" sz="1600" i="1" dirty="0"/>
              <a:t> </a:t>
            </a:r>
            <a:r>
              <a:rPr lang="it-IT" sz="1600" i="1" dirty="0" err="1"/>
              <a:t>Datalab</a:t>
            </a:r>
            <a:r>
              <a:rPr lang="it-IT" sz="1600" i="1" dirty="0"/>
              <a:t>. e le previsioni di </a:t>
            </a:r>
            <a:r>
              <a:rPr lang="it-IT" sz="1600" i="1" dirty="0" err="1"/>
              <a:t>Assolavoro</a:t>
            </a:r>
            <a:r>
              <a:rPr lang="it-IT" sz="1600" dirty="0"/>
              <a:t>. </a:t>
            </a:r>
          </a:p>
          <a:p>
            <a:endParaRPr lang="it-IT" dirty="0"/>
          </a:p>
          <a:p>
            <a:r>
              <a:rPr lang="it-IT" b="1" i="1" dirty="0"/>
              <a:t>In cima alla top </a:t>
            </a:r>
            <a:r>
              <a:rPr lang="it-IT" b="1" i="1" dirty="0" err="1"/>
              <a:t>ten</a:t>
            </a:r>
            <a:r>
              <a:rPr lang="it-IT" b="1" i="1" dirty="0"/>
              <a:t> delle figure ad elevata qualifica più cercate troviamo: </a:t>
            </a:r>
          </a:p>
          <a:p>
            <a:r>
              <a:rPr lang="it-IT" dirty="0"/>
              <a:t>l’infermiere qualificato, il tecnico di laboratorio, poi il medico; l’analista e il software </a:t>
            </a:r>
            <a:r>
              <a:rPr lang="it-IT" dirty="0" err="1"/>
              <a:t>engineer</a:t>
            </a:r>
            <a:r>
              <a:rPr lang="it-IT" dirty="0"/>
              <a:t>, il sistemista/tecnico di rete, l’</a:t>
            </a:r>
            <a:r>
              <a:rPr lang="it-IT" dirty="0" err="1"/>
              <a:t>onsite</a:t>
            </a:r>
            <a:r>
              <a:rPr lang="it-IT" dirty="0"/>
              <a:t> manager; il responsabile e l' analista commerciale/vendite, il tecnico commerciale, l' export manager.</a:t>
            </a:r>
          </a:p>
          <a:p>
            <a:r>
              <a:rPr lang="it-IT" dirty="0"/>
              <a:t> </a:t>
            </a:r>
          </a:p>
          <a:p>
            <a:r>
              <a:rPr lang="it-IT" b="1" i="1" dirty="0"/>
              <a:t>Quanto alle dieci professioni a media qualifica più ricercate, nell’elenco figurano</a:t>
            </a:r>
            <a:r>
              <a:rPr lang="it-IT" dirty="0"/>
              <a:t>: </a:t>
            </a:r>
          </a:p>
          <a:p>
            <a:r>
              <a:rPr lang="it-IT" dirty="0"/>
              <a:t>l’operatore socio-sanitario, specialista amministrativo, contabile, specialisti del credito, </a:t>
            </a:r>
          </a:p>
          <a:p>
            <a:r>
              <a:rPr lang="it-IT" dirty="0"/>
              <a:t>responsabile di negozio, consulente di vendita, badante, supporto/assistenza clienti, </a:t>
            </a:r>
          </a:p>
          <a:p>
            <a:r>
              <a:rPr lang="it-IT" dirty="0"/>
              <a:t>operatore call center, addetti helpdesk. </a:t>
            </a:r>
          </a:p>
          <a:p>
            <a:r>
              <a:rPr lang="it-IT" b="1" i="1" dirty="0"/>
              <a:t>Tra gli operai specializzati i più richiesti sono: </a:t>
            </a:r>
          </a:p>
          <a:p>
            <a:r>
              <a:rPr lang="it-IT" dirty="0"/>
              <a:t>l’addetto stampaggio/presse / lavorazione lamiera, operaio saldatore, operaio tornitore, addetto macchine CNC, tagliatore/cucitore; addetti tintoria/ stireria, verniciatore settore mobili; carpentiere, muratore, autista/corriere.</a:t>
            </a:r>
          </a:p>
          <a:p>
            <a:endParaRPr lang="it-IT" sz="11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9B3E3B-38B6-46FE-BAE2-29E24B30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9A5111-E530-4F90-8505-F1903382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278CB9-D646-4DC1-93E0-C526FFAA4D6F}"/>
              </a:ext>
            </a:extLst>
          </p:cNvPr>
          <p:cNvSpPr txBox="1"/>
          <p:nvPr/>
        </p:nvSpPr>
        <p:spPr>
          <a:xfrm>
            <a:off x="527901" y="377072"/>
            <a:ext cx="8305014" cy="587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100" b="1" dirty="0"/>
          </a:p>
          <a:p>
            <a:r>
              <a:rPr lang="it-IT" sz="1100" b="1" dirty="0"/>
              <a:t>I</a:t>
            </a:r>
            <a:r>
              <a:rPr lang="it-IT" b="1" dirty="0"/>
              <a:t>l Sole 24 Ore - Claudio Tucci - 17/02/2021 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Competenze tecniche ancora introvabili per sei imprese su dieci. </a:t>
            </a:r>
          </a:p>
          <a:p>
            <a:endParaRPr lang="it-IT" dirty="0"/>
          </a:p>
          <a:p>
            <a:r>
              <a:rPr lang="it-IT" sz="2000" dirty="0"/>
              <a:t>Dei tanti paradossi del mercato del lavoro italiano ce ne è uno che </a:t>
            </a:r>
          </a:p>
          <a:p>
            <a:r>
              <a:rPr lang="it-IT" sz="2000" dirty="0"/>
              <a:t>rischia di rappresentare una zavorra all'auspicata ripresa post </a:t>
            </a:r>
            <a:r>
              <a:rPr lang="it-IT" sz="2000" dirty="0" err="1"/>
              <a:t>Covid</a:t>
            </a:r>
            <a:r>
              <a:rPr lang="it-IT" sz="2000" dirty="0"/>
              <a:t>. </a:t>
            </a:r>
          </a:p>
          <a:p>
            <a:r>
              <a:rPr lang="it-IT" sz="2000" dirty="0"/>
              <a:t>Si tratta del </a:t>
            </a:r>
            <a:r>
              <a:rPr lang="it-IT" sz="2000" b="1" i="1" dirty="0"/>
              <a:t>'disaccordo' attuale di competenze tra domanda e offerta</a:t>
            </a:r>
            <a:r>
              <a:rPr lang="it-IT" sz="2000" dirty="0"/>
              <a:t>,</a:t>
            </a:r>
          </a:p>
          <a:p>
            <a:r>
              <a:rPr lang="it-IT" sz="2000" dirty="0"/>
              <a:t>che, nonostante una crisi e la emergenza sanitaria, </a:t>
            </a:r>
          </a:p>
          <a:p>
            <a:r>
              <a:rPr lang="it-IT" sz="2000" dirty="0"/>
              <a:t>continua ad essere su valori elevati, specie nelle </a:t>
            </a:r>
          </a:p>
          <a:p>
            <a:r>
              <a:rPr lang="it-IT" sz="2000" b="1" i="1" dirty="0"/>
              <a:t>discipline scientifico/tecnologiche, cosiddette "STEM". </a:t>
            </a:r>
          </a:p>
          <a:p>
            <a:endParaRPr lang="it-IT" sz="2000" dirty="0"/>
          </a:p>
          <a:p>
            <a:r>
              <a:rPr lang="it-IT" sz="2000" dirty="0"/>
              <a:t>Secondo una ricerca di </a:t>
            </a:r>
            <a:r>
              <a:rPr lang="it-IT" sz="2000" dirty="0" err="1"/>
              <a:t>Randstad</a:t>
            </a:r>
            <a:r>
              <a:rPr lang="it-IT" sz="2000" dirty="0"/>
              <a:t> </a:t>
            </a:r>
            <a:r>
              <a:rPr lang="it-IT" sz="2000" dirty="0" err="1"/>
              <a:t>Research</a:t>
            </a:r>
            <a:r>
              <a:rPr lang="it-IT" sz="2000" dirty="0"/>
              <a:t> ad autunno 2020</a:t>
            </a:r>
          </a:p>
          <a:p>
            <a:r>
              <a:rPr lang="it-IT" sz="2000" dirty="0"/>
              <a:t>- l'indagine ha coinvolto un migliaio di datori intervistati -</a:t>
            </a:r>
          </a:p>
          <a:p>
            <a:r>
              <a:rPr lang="it-IT" sz="2000" b="1" i="1" dirty="0"/>
              <a:t>per quasi sei imprese su 10 </a:t>
            </a:r>
            <a:r>
              <a:rPr lang="it-IT" sz="2000" dirty="0"/>
              <a:t>(57,8%, per la precisione) è proprio </a:t>
            </a:r>
          </a:p>
          <a:p>
            <a:r>
              <a:rPr lang="it-IT" sz="2000" dirty="0"/>
              <a:t>la «sotto qualificazione tecnico-scientifica» il fattore principale </a:t>
            </a:r>
          </a:p>
          <a:p>
            <a:r>
              <a:rPr lang="it-IT" sz="2000" dirty="0"/>
              <a:t>alla base del </a:t>
            </a:r>
            <a:r>
              <a:rPr lang="it-IT" sz="2000" b="1" i="1" dirty="0"/>
              <a:t>"gap di preparazione" dei lavoratori</a:t>
            </a:r>
            <a:r>
              <a:rPr lang="it-IT" sz="2000" dirty="0"/>
              <a:t>. </a:t>
            </a:r>
          </a:p>
          <a:p>
            <a:endParaRPr lang="it-IT" sz="2000" dirty="0"/>
          </a:p>
          <a:p>
            <a:r>
              <a:rPr lang="it-IT" sz="2000" dirty="0"/>
              <a:t>Per il 45% delle aziende questo "disallineamento" emerge subito, </a:t>
            </a:r>
          </a:p>
          <a:p>
            <a:r>
              <a:rPr lang="it-IT" sz="2000" dirty="0"/>
              <a:t>già nella fase di selezione, chiamando in causa la scuola. </a:t>
            </a:r>
          </a:p>
          <a:p>
            <a:endParaRPr lang="it-IT" sz="11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15C0DC-7875-43B4-9572-1E603B1B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B17D4B-0EAD-43AF-8049-E83A6DBC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6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9"/>
    </mc:Choice>
    <mc:Fallback xmlns="">
      <p:transition spd="slow" advTm="4979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278CB9-D646-4DC1-93E0-C526FFAA4D6F}"/>
              </a:ext>
            </a:extLst>
          </p:cNvPr>
          <p:cNvSpPr txBox="1"/>
          <p:nvPr/>
        </p:nvSpPr>
        <p:spPr>
          <a:xfrm>
            <a:off x="527901" y="424206"/>
            <a:ext cx="8305014" cy="5586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100" b="1" dirty="0"/>
          </a:p>
          <a:p>
            <a:r>
              <a:rPr lang="it-IT" sz="1400" b="1" dirty="0"/>
              <a:t>Il Sole 24 Ore - Claudio Tucci - 17/02/2021 </a:t>
            </a:r>
          </a:p>
          <a:p>
            <a:r>
              <a:rPr lang="it-IT" sz="1400" b="1" i="1" dirty="0">
                <a:solidFill>
                  <a:srgbClr val="C00000"/>
                </a:solidFill>
              </a:rPr>
              <a:t>Competenze tecniche ancora introvabili per sei imprese su dieci. </a:t>
            </a:r>
          </a:p>
          <a:p>
            <a:endParaRPr lang="it-IT" dirty="0"/>
          </a:p>
          <a:p>
            <a:r>
              <a:rPr lang="it-IT" sz="2000" dirty="0"/>
              <a:t>Le difficoltà di reperimento si fanno sentire soprattutto su: </a:t>
            </a:r>
          </a:p>
          <a:p>
            <a:endParaRPr lang="it-IT" sz="2000" dirty="0"/>
          </a:p>
          <a:p>
            <a:r>
              <a:rPr lang="it-IT" sz="2000" dirty="0"/>
              <a:t>ICT, trasporti e logistica, costruzione e industria servizi alle imprese. </a:t>
            </a:r>
          </a:p>
          <a:p>
            <a:r>
              <a:rPr lang="it-IT" sz="2000" dirty="0"/>
              <a:t>Il cuore del nostro made in </a:t>
            </a:r>
            <a:r>
              <a:rPr lang="it-IT" sz="2000" dirty="0" err="1"/>
              <a:t>Italy</a:t>
            </a:r>
            <a:r>
              <a:rPr lang="it-IT" sz="2000" dirty="0"/>
              <a:t>, che ora prova a ripartire. </a:t>
            </a:r>
          </a:p>
          <a:p>
            <a:endParaRPr lang="it-IT" sz="2000" dirty="0"/>
          </a:p>
          <a:p>
            <a:r>
              <a:rPr lang="it-IT" sz="2000" dirty="0"/>
              <a:t>Secondo un'analisi su dati Excelsior, le 5 professioni più "introvabili" sono: </a:t>
            </a:r>
          </a:p>
          <a:p>
            <a:endParaRPr lang="it-IT" sz="2000" dirty="0"/>
          </a:p>
          <a:p>
            <a:r>
              <a:rPr lang="it-IT" sz="2000" dirty="0"/>
              <a:t>tecnici meccanici, analisti e progettisti software, tecnici programmatori, </a:t>
            </a:r>
          </a:p>
          <a:p>
            <a:r>
              <a:rPr lang="it-IT" sz="2000" dirty="0"/>
              <a:t>specialisti di saldatura elettrica, saldatori e tagliatori a fiamma. </a:t>
            </a:r>
          </a:p>
          <a:p>
            <a:endParaRPr lang="it-IT" sz="2000" dirty="0"/>
          </a:p>
          <a:p>
            <a:endParaRPr lang="it-IT" sz="2000" dirty="0"/>
          </a:p>
          <a:p>
            <a:pPr algn="ctr"/>
            <a:r>
              <a:rPr lang="it-IT" sz="2000" b="1" i="1" dirty="0">
                <a:solidFill>
                  <a:srgbClr val="C00000"/>
                </a:solidFill>
              </a:rPr>
              <a:t>Dobbiamo lavorare sull'orientamento scolastico nelle scuole medie, </a:t>
            </a:r>
          </a:p>
          <a:p>
            <a:pPr algn="ctr"/>
            <a:r>
              <a:rPr lang="it-IT" sz="2000" b="1" i="1" dirty="0">
                <a:solidFill>
                  <a:srgbClr val="C00000"/>
                </a:solidFill>
              </a:rPr>
              <a:t>investire nella scuola e nella formazione 4.0 dei docenti.</a:t>
            </a:r>
          </a:p>
          <a:p>
            <a:pPr algn="ctr"/>
            <a:endParaRPr lang="it-IT" sz="2000" b="1" i="1" dirty="0">
              <a:solidFill>
                <a:srgbClr val="C00000"/>
              </a:solidFill>
            </a:endParaRPr>
          </a:p>
          <a:p>
            <a:endParaRPr lang="it-IT" sz="2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AC9D70-A38F-4C09-BC30-36AC5753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268BB8-865B-404D-A620-E6D830F4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0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6"/>
    </mc:Choice>
    <mc:Fallback xmlns="">
      <p:transition spd="slow" advTm="3516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278CB9-D646-4DC1-93E0-C526FFAA4D6F}"/>
              </a:ext>
            </a:extLst>
          </p:cNvPr>
          <p:cNvSpPr txBox="1"/>
          <p:nvPr/>
        </p:nvSpPr>
        <p:spPr>
          <a:xfrm>
            <a:off x="433633" y="424206"/>
            <a:ext cx="8399282" cy="61093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100" b="1" dirty="0"/>
          </a:p>
          <a:p>
            <a:r>
              <a:rPr lang="it-IT" sz="2000" b="1" dirty="0"/>
              <a:t>Il Sole 24 Ore - Giorgio </a:t>
            </a:r>
            <a:r>
              <a:rPr lang="it-IT" sz="2000" b="1" dirty="0" err="1"/>
              <a:t>Pogliotti</a:t>
            </a:r>
            <a:r>
              <a:rPr lang="it-IT" sz="2000" b="1" dirty="0"/>
              <a:t>, Claudio Tucci - 19/02/2021 </a:t>
            </a:r>
          </a:p>
          <a:p>
            <a:r>
              <a:rPr lang="it-IT" sz="2000" b="1" i="1" dirty="0">
                <a:solidFill>
                  <a:srgbClr val="C00000"/>
                </a:solidFill>
              </a:rPr>
              <a:t>Giovani senza lavoro, l'Italia paga i ritardi nella formazione</a:t>
            </a:r>
            <a:r>
              <a:rPr lang="it-IT" sz="2000" b="1" i="1" dirty="0"/>
              <a:t>. </a:t>
            </a:r>
          </a:p>
          <a:p>
            <a:r>
              <a:rPr lang="it-IT" sz="2000" b="1" dirty="0"/>
              <a:t>Il Sole 24 Ore - Giorgio </a:t>
            </a:r>
            <a:r>
              <a:rPr lang="it-IT" sz="2000" b="1" dirty="0" err="1"/>
              <a:t>Pogliotti</a:t>
            </a:r>
            <a:r>
              <a:rPr lang="it-IT" sz="2000" b="1" dirty="0"/>
              <a:t> - 26/03/2021 </a:t>
            </a:r>
          </a:p>
          <a:p>
            <a:r>
              <a:rPr lang="it-IT" sz="2000" b="1" i="1" dirty="0">
                <a:solidFill>
                  <a:srgbClr val="C00000"/>
                </a:solidFill>
              </a:rPr>
              <a:t>Pochi ingegneri e matematici: per l'Italia è allarme </a:t>
            </a:r>
            <a:r>
              <a:rPr lang="it-IT" sz="2000" b="1" i="1" dirty="0" err="1">
                <a:solidFill>
                  <a:srgbClr val="C00000"/>
                </a:solidFill>
              </a:rPr>
              <a:t>Stem</a:t>
            </a:r>
            <a:r>
              <a:rPr lang="it-IT" sz="2000" dirty="0"/>
              <a:t>. </a:t>
            </a:r>
          </a:p>
          <a:p>
            <a:endParaRPr lang="it-IT" sz="2000" dirty="0"/>
          </a:p>
          <a:p>
            <a:r>
              <a:rPr lang="it-IT" sz="2000" dirty="0"/>
              <a:t>Siamo sempre in fondo alle classifiche come quota di «</a:t>
            </a:r>
            <a:r>
              <a:rPr lang="it-IT" sz="2000" dirty="0" err="1"/>
              <a:t>Neet</a:t>
            </a:r>
            <a:r>
              <a:rPr lang="it-IT" sz="2000" dirty="0"/>
              <a:t>»;</a:t>
            </a:r>
          </a:p>
          <a:p>
            <a:r>
              <a:rPr lang="it-IT" sz="2000" dirty="0"/>
              <a:t>cioè i </a:t>
            </a:r>
            <a:r>
              <a:rPr lang="it-IT" sz="2000" b="1" dirty="0"/>
              <a:t>ragazzi che non studiano e non lavorano e non si formano</a:t>
            </a:r>
            <a:r>
              <a:rPr lang="it-IT" sz="2000" dirty="0"/>
              <a:t>: </a:t>
            </a:r>
          </a:p>
          <a:p>
            <a:r>
              <a:rPr lang="it-IT" sz="2000" b="1" i="1" dirty="0">
                <a:solidFill>
                  <a:srgbClr val="C00000"/>
                </a:solidFill>
              </a:rPr>
              <a:t>sono due milioni. </a:t>
            </a:r>
          </a:p>
          <a:p>
            <a:endParaRPr lang="it-IT" sz="2000" dirty="0"/>
          </a:p>
          <a:p>
            <a:r>
              <a:rPr lang="it-IT" sz="2000" dirty="0"/>
              <a:t>Con il </a:t>
            </a:r>
            <a:r>
              <a:rPr lang="it-IT" sz="2000" b="1" dirty="0"/>
              <a:t>tasso di laureati </a:t>
            </a:r>
            <a:r>
              <a:rPr lang="it-IT" sz="2000" dirty="0"/>
              <a:t>tra i 30 e i 34 anni fermo ad </a:t>
            </a:r>
            <a:r>
              <a:rPr lang="it-IT" sz="2000" b="1" i="1" dirty="0">
                <a:solidFill>
                  <a:srgbClr val="C00000"/>
                </a:solidFill>
              </a:rPr>
              <a:t>appena il 27,9%, </a:t>
            </a:r>
          </a:p>
          <a:p>
            <a:r>
              <a:rPr lang="it-IT" sz="2000" dirty="0"/>
              <a:t>siamo penultimi a livello internazionale, facciamo meglio solo della Romania. </a:t>
            </a:r>
          </a:p>
          <a:p>
            <a:endParaRPr lang="it-IT" sz="2000" dirty="0"/>
          </a:p>
          <a:p>
            <a:r>
              <a:rPr lang="it-IT" sz="2000" dirty="0"/>
              <a:t>Per non parlare dei </a:t>
            </a:r>
            <a:r>
              <a:rPr lang="it-IT" sz="2000" b="1" dirty="0"/>
              <a:t>giovani laureati nelle discipline STEM</a:t>
            </a:r>
            <a:r>
              <a:rPr lang="it-IT" sz="2000" dirty="0"/>
              <a:t>, tecnico/scientifiche:</a:t>
            </a:r>
          </a:p>
          <a:p>
            <a:r>
              <a:rPr lang="it-IT" sz="2000" b="1" i="1" dirty="0">
                <a:solidFill>
                  <a:srgbClr val="C00000"/>
                </a:solidFill>
              </a:rPr>
              <a:t>appena il 24,6%</a:t>
            </a:r>
            <a:r>
              <a:rPr lang="it-IT" sz="2000" dirty="0"/>
              <a:t> dei 25-34enni possedeva un tale titolo terziario, </a:t>
            </a:r>
          </a:p>
          <a:p>
            <a:r>
              <a:rPr lang="it-IT" sz="2000" dirty="0"/>
              <a:t>di cui il 37,3% sono uomini e appena il 16,2% sono donne. </a:t>
            </a:r>
          </a:p>
          <a:p>
            <a:endParaRPr lang="it-IT" sz="2000" dirty="0"/>
          </a:p>
          <a:p>
            <a:r>
              <a:rPr lang="it-IT" sz="2000" dirty="0"/>
              <a:t>Siamo anche qui distanti dai paesi nostri competitor, i giovani laureati STEM</a:t>
            </a:r>
          </a:p>
          <a:p>
            <a:r>
              <a:rPr lang="it-IT" sz="2000" dirty="0"/>
              <a:t>in Francia sono il </a:t>
            </a:r>
            <a:r>
              <a:rPr lang="it-IT" sz="2000" b="1" dirty="0"/>
              <a:t>26,8%</a:t>
            </a:r>
            <a:r>
              <a:rPr lang="it-IT" sz="2000" dirty="0"/>
              <a:t>, in Spagna il </a:t>
            </a:r>
            <a:r>
              <a:rPr lang="it-IT" sz="2000" b="1" dirty="0"/>
              <a:t>27,5%</a:t>
            </a:r>
            <a:r>
              <a:rPr lang="it-IT" sz="2000" dirty="0"/>
              <a:t>, in Germania il </a:t>
            </a:r>
            <a:r>
              <a:rPr lang="it-IT" sz="2000" b="1" dirty="0"/>
              <a:t>32,2 %.</a:t>
            </a:r>
          </a:p>
          <a:p>
            <a:endParaRPr lang="it-IT" sz="2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8A4615-8D49-4F00-A9C5-DF9D140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0BDBC7-5804-48EC-8873-5CF36C87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2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9"/>
    </mc:Choice>
    <mc:Fallback xmlns="">
      <p:transition spd="slow" advTm="3519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278CB9-D646-4DC1-93E0-C526FFAA4D6F}"/>
              </a:ext>
            </a:extLst>
          </p:cNvPr>
          <p:cNvSpPr txBox="1"/>
          <p:nvPr/>
        </p:nvSpPr>
        <p:spPr>
          <a:xfrm>
            <a:off x="433633" y="424206"/>
            <a:ext cx="8399282" cy="8156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100" b="1" dirty="0"/>
          </a:p>
          <a:p>
            <a:r>
              <a:rPr lang="it-IT" b="1" dirty="0"/>
              <a:t>Il Sole 24 Ore - Giorgio </a:t>
            </a:r>
            <a:r>
              <a:rPr lang="it-IT" b="1" dirty="0" err="1"/>
              <a:t>Pogliotti</a:t>
            </a:r>
            <a:r>
              <a:rPr lang="it-IT" b="1" dirty="0"/>
              <a:t>, Claudio Tucci - 19/02/2021 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Giovani senza lavoro, l'Italia paga i ritardi nella formazione</a:t>
            </a:r>
            <a:r>
              <a:rPr lang="it-IT" b="1" i="1" dirty="0"/>
              <a:t>.</a:t>
            </a:r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682BAE-2D82-4056-AA75-DA6914E265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9559" y="1423446"/>
            <a:ext cx="7484882" cy="4817097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C8BC95-39D8-4E7B-B813-0025C823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6F52C7-B183-4426-A155-794BB986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"/>
    </mc:Choice>
    <mc:Fallback xmlns="">
      <p:transition spd="slow" advTm="4119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251520" y="620688"/>
            <a:ext cx="8640960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Articoli più attuali riguardanti la Mancanza di Tecnici.</a:t>
            </a:r>
          </a:p>
          <a:p>
            <a:pPr algn="ctr"/>
            <a:endParaRPr lang="it-IT" sz="1400" b="1" i="1" dirty="0">
              <a:latin typeface="Times New Roman"/>
            </a:endParaRP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Sole 24 Ore - Cristina Casadei - </a:t>
            </a: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28/09/2021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Pnrr</a:t>
            </a:r>
            <a:r>
              <a:rPr lang="it-IT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traina l'occupazione, attesi 700mila nuovi posti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Panorama - Guido Fontanelli - </a:t>
            </a: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29/09/2021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Cercasi dipendente … disperatamente.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PARADOSSI NAZIONALI.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Invece dei temuti licenziamenti, le aziende nel post-pandemia sono tornate ad assumere.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scarseggiano figure come saldatori, operai tessili e camerieri. Ma soprattutto gli ingegneri.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drammatico tsunami di licenziamenti era atteso dai sindacati alla fine del blocco del governo.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Invece già in un'intervista pubblicata il 23 giugno Panorama dichiarava: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«Il rischio di uno tsunami c'è, ma di richieste di personale, non di licenziamenti».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è così che è andata.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problema è che le imprese fanno fatica a trovare candidati</a:t>
            </a:r>
          </a:p>
          <a:p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Corriere della Sera - Diana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Cavalcoli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Rita Querzè - </a:t>
            </a: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01/10/2021 </a:t>
            </a:r>
          </a:p>
          <a:p>
            <a:r>
              <a:rPr lang="it-IT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Informatici, operai 4.0 e periti elettrotecnici. I lavori «introvabili».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Censis-Confcooperative: il mismatch costa 21 miliardi.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secondo trimestre di quest'anno l'indagine stima fossero 233 mila i lavoratori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le imprese italiane non riuscivano a reclutare. </a:t>
            </a:r>
          </a:p>
          <a:p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Stampa - CLAUDIA LUISE - </a:t>
            </a: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05/10/2021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Competenze digitali, stipendi più alti. Nel 2021 retribuzioni cresciute: +1.8%.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competenze digitali aumentano le retribuzioni e attenuano le differenze di genere e d'età.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Inoltre, nonostante un 2020 decisamente difficile e un 2021 tutto in salita, gli stipendi medi aumentano.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Indicazioni che emergono dall'11a edizione dell'indagine retributiva dell'Unione Industriali di Torino.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competenze hi-tech valgono in media una retribuzione annua più alta di duemila euro.</a:t>
            </a:r>
          </a:p>
          <a:p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1"/>
    </mc:Choice>
    <mc:Fallback xmlns="">
      <p:transition spd="slow" advTm="60451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251520" y="620688"/>
            <a:ext cx="8640960" cy="5663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b="1" i="1" dirty="0">
              <a:latin typeface="Times New Roman"/>
            </a:endParaRPr>
          </a:p>
          <a:p>
            <a:pPr algn="ctr"/>
            <a:r>
              <a:rPr lang="it-IT" sz="1600" b="1" i="1" dirty="0">
                <a:latin typeface="Times New Roman"/>
              </a:rPr>
              <a:t>Articoli più attuali ricevuti riguardanti la Mancanza di Tecnici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pPr algn="ctr"/>
            <a:endParaRPr lang="it-IT" sz="1400" b="1" i="1" dirty="0">
              <a:latin typeface="Times New Roman"/>
            </a:endParaRPr>
          </a:p>
          <a:p>
            <a:pPr algn="ctr"/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E per orientare i giovani che devono diplomarsi o scegliere l'università.</a:t>
            </a:r>
          </a:p>
          <a:p>
            <a:endParaRPr lang="it-IT" sz="1400" b="1" i="1" dirty="0">
              <a:latin typeface="Times New Roman"/>
            </a:endParaRPr>
          </a:p>
          <a:p>
            <a:endParaRPr lang="it-IT" sz="1400" b="1" i="1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In particolare,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mancherebbero</a:t>
            </a:r>
            <a:r>
              <a:rPr lang="it-IT" sz="1600" dirty="0">
                <a:latin typeface="Times New Roman"/>
              </a:rPr>
              <a:t> operai specializzati (addirittura uno su due), </a:t>
            </a:r>
          </a:p>
          <a:p>
            <a:r>
              <a:rPr lang="it-IT" sz="1600" dirty="0">
                <a:latin typeface="Times New Roman"/>
              </a:rPr>
              <a:t>lavoratori specializzati in materie tecniche e scientifiche, e anche dirigenti.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Le figure di più difficile reperimento </a:t>
            </a:r>
            <a:r>
              <a:rPr lang="it-IT" sz="1600" dirty="0">
                <a:latin typeface="Times New Roman"/>
              </a:rPr>
              <a:t>sono pure fonditori, saldatori, lattonieri, calderai, </a:t>
            </a:r>
          </a:p>
          <a:p>
            <a:r>
              <a:rPr lang="it-IT" sz="1600" dirty="0">
                <a:latin typeface="Times New Roman"/>
              </a:rPr>
              <a:t>montatori di carpenteria metallica, fabbri ferrai, costruttori di utensili e assimilati, </a:t>
            </a:r>
          </a:p>
          <a:p>
            <a:r>
              <a:rPr lang="it-IT" sz="1600" dirty="0">
                <a:latin typeface="Times New Roman"/>
              </a:rPr>
              <a:t>artigiani e operai del tessile e dell'abbigliamento. 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Complicati da reperire </a:t>
            </a:r>
            <a:r>
              <a:rPr lang="it-IT" sz="1600" dirty="0">
                <a:latin typeface="Times New Roman"/>
              </a:rPr>
              <a:t>anche tecnici informatici e delle telecomunicazioni, </a:t>
            </a:r>
          </a:p>
          <a:p>
            <a:r>
              <a:rPr lang="it-IT" sz="1600" dirty="0">
                <a:latin typeface="Times New Roman"/>
              </a:rPr>
              <a:t>e poi specialisti in scienze matematiche, informatiche, chimiche, fisiche e naturali e ingegneri. 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Poi per i laureati nei vari indirizzi di ingegneria e per quelli nelle discipline medico-sanitarie, </a:t>
            </a:r>
          </a:p>
          <a:p>
            <a:r>
              <a:rPr lang="it-IT" sz="1600" dirty="0">
                <a:latin typeface="Times New Roman"/>
              </a:rPr>
              <a:t>quasi la metà delle assunzioni previste dalle imprese sono di difficile reperimento; 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dirty="0">
                <a:latin typeface="Times New Roman"/>
              </a:rPr>
              <a:t>una quota analoga (48,3 %) riguarda i diplomati nell'indirizzo meccanica, meccatronica ed energia, </a:t>
            </a:r>
          </a:p>
          <a:p>
            <a:r>
              <a:rPr lang="it-IT" sz="1600" dirty="0">
                <a:latin typeface="Times New Roman"/>
              </a:rPr>
              <a:t>mentre supera il 50 per cento la difficoltà a trovare diplomati negli indirizzi edile e meccanico. </a:t>
            </a:r>
          </a:p>
          <a:p>
            <a:endParaRPr lang="it-IT" sz="1600" dirty="0">
              <a:latin typeface="Times New Roman"/>
            </a:endParaRPr>
          </a:p>
          <a:p>
            <a:pPr algn="ctr"/>
            <a:r>
              <a:rPr lang="it-IT" sz="1600" dirty="0">
                <a:latin typeface="Times New Roman"/>
              </a:rPr>
              <a:t>----------------- ooo0ooo 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7475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4"/>
    </mc:Choice>
    <mc:Fallback xmlns="">
      <p:transition spd="slow" advTm="22904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539552" y="548681"/>
            <a:ext cx="8064896" cy="5963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latin typeface="Times New Roman"/>
              </a:rPr>
              <a:t>Titoli di articoli ricevuti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in questo periodo </a:t>
            </a:r>
            <a:r>
              <a:rPr lang="it-IT" sz="1600" b="1" i="1" dirty="0">
                <a:latin typeface="Times New Roman"/>
              </a:rPr>
              <a:t>e riguardanti la Mancanza di Tecnici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r>
              <a:rPr lang="it-IT" sz="1600" b="1" i="1" dirty="0">
                <a:latin typeface="Times New Roman"/>
              </a:rPr>
              <a:t> </a:t>
            </a: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Formazione continua: un mondo del lavoro in costante cambiamento richiede competenze sempre aggiornate</a:t>
            </a:r>
            <a:r>
              <a:rPr lang="it-IT" sz="1600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r>
              <a:rPr lang="it-IT" sz="1600" dirty="0">
                <a:latin typeface="Times New Roman"/>
              </a:rPr>
              <a:t>DIGITAL4HR - Talent Management - 20 Lug 2022, Patrizia Licata</a:t>
            </a:r>
          </a:p>
          <a:p>
            <a:r>
              <a:rPr lang="it-IT" sz="1600" dirty="0">
                <a:latin typeface="Times New Roman"/>
              </a:rPr>
              <a:t>Oggi è necessario fare leva su un processo di apprendimento, che non si esaurisce mai, che consenta di acquisire nuove conoscenze, hard e soft (e anche trasversali) utili a valorizzare la professionalità nel presente e nel futuro, </a:t>
            </a:r>
          </a:p>
          <a:p>
            <a:r>
              <a:rPr lang="it-IT" sz="1600" dirty="0">
                <a:latin typeface="Times New Roman"/>
              </a:rPr>
              <a:t>a qualunque punto della carriera ci si trovi. È così che le persone acquisiscono gli strumenti </a:t>
            </a:r>
          </a:p>
          <a:p>
            <a:r>
              <a:rPr lang="it-IT" sz="1600" dirty="0">
                <a:latin typeface="Times New Roman"/>
              </a:rPr>
              <a:t>e la forma mentis con cui reagire al meglio ai cambiamenti del mercato e, più in generale, della società.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Entro il 2026 assunti 1,3 milioni. Mancano laureati e diplomati</a:t>
            </a:r>
            <a:r>
              <a:rPr lang="it-IT" sz="1600" dirty="0">
                <a:latin typeface="Times New Roman"/>
              </a:rPr>
              <a:t>. </a:t>
            </a:r>
          </a:p>
          <a:p>
            <a:r>
              <a:rPr lang="it-IT" sz="1600" dirty="0">
                <a:latin typeface="Times New Roman"/>
              </a:rPr>
              <a:t>Il Sole 24 Ore - Giorgio </a:t>
            </a:r>
            <a:r>
              <a:rPr lang="it-IT" sz="1600" dirty="0" err="1">
                <a:latin typeface="Times New Roman"/>
              </a:rPr>
              <a:t>Pogliotti</a:t>
            </a:r>
            <a:r>
              <a:rPr lang="it-IT" sz="1600" dirty="0">
                <a:latin typeface="Times New Roman"/>
              </a:rPr>
              <a:t> Claudio Tucci - 26/07/2022 </a:t>
            </a:r>
          </a:p>
          <a:p>
            <a:r>
              <a:rPr lang="it-IT" sz="1600" dirty="0">
                <a:latin typeface="Times New Roman"/>
              </a:rPr>
              <a:t>Lavoro. Per Unioncamere-</a:t>
            </a:r>
            <a:r>
              <a:rPr lang="it-IT" sz="1600" dirty="0" err="1">
                <a:latin typeface="Times New Roman"/>
              </a:rPr>
              <a:t>Anpal</a:t>
            </a:r>
            <a:r>
              <a:rPr lang="it-IT" sz="1600" dirty="0">
                <a:latin typeface="Times New Roman"/>
              </a:rPr>
              <a:t> sarà impossibile trovare 470mila profili. Nei prossimi 5 anni le imprese avranno bisogno di 1,3 milioni di nuovi dipendenti. Ma già oggi si calcola che ci sono 470mila soggetti - laureati e diplomati - introvabili. Ad affermarlo sono le stime Unioncamere-</a:t>
            </a:r>
            <a:r>
              <a:rPr lang="it-IT" sz="1600" dirty="0" err="1">
                <a:latin typeface="Times New Roman"/>
              </a:rPr>
              <a:t>Anpal</a:t>
            </a:r>
            <a:r>
              <a:rPr lang="it-IT" sz="1600" dirty="0">
                <a:latin typeface="Times New Roman"/>
              </a:rPr>
              <a:t> 2022-2026. 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Italia senza figli: presto sarà tardi. </a:t>
            </a:r>
          </a:p>
          <a:p>
            <a:r>
              <a:rPr lang="it-IT" sz="1600" i="1" dirty="0">
                <a:latin typeface="Times New Roman"/>
              </a:rPr>
              <a:t>Corriere della Sera - Buone Notizie - Paolo Riva - 26/07/2022 </a:t>
            </a:r>
          </a:p>
          <a:p>
            <a:r>
              <a:rPr lang="it-IT" sz="1600" dirty="0">
                <a:latin typeface="Times New Roman"/>
              </a:rPr>
              <a:t>Per l'Italia la denatalità è un problema. Lo è da anni, in maniera sempre più marcata. </a:t>
            </a:r>
          </a:p>
          <a:p>
            <a:r>
              <a:rPr lang="it-IT" sz="1600" dirty="0">
                <a:latin typeface="Times New Roman"/>
              </a:rPr>
              <a:t>E ora anche il mondo politico sembra averne preso consapevolezza.</a:t>
            </a:r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9351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54227" y="385485"/>
            <a:ext cx="8424936" cy="63094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C00000"/>
                </a:solidFill>
              </a:rPr>
              <a:t>Dalla Camera di commercio di Bologna. Agosto 2023.</a:t>
            </a:r>
          </a:p>
          <a:p>
            <a:r>
              <a:rPr lang="it-IT" sz="1600" b="1" dirty="0"/>
              <a:t>Scopri le professioni richieste dalle imprese tra agosto e ottobre.</a:t>
            </a:r>
          </a:p>
          <a:p>
            <a:r>
              <a:rPr lang="it-IT" sz="1400" dirty="0"/>
              <a:t>Una risposta arriva da Excelsior. Grazie allo strumento statistico, elaborato ogni mese dal sistema delle Camere di commercio e dall'ANPAL, è possibile consultare un'analisi previsionale sugli sbocchi occupazionali.</a:t>
            </a:r>
          </a:p>
          <a:p>
            <a:r>
              <a:rPr lang="it-IT" sz="1600" b="1" dirty="0"/>
              <a:t> </a:t>
            </a:r>
          </a:p>
          <a:p>
            <a:r>
              <a:rPr lang="it-IT" sz="1600" b="1" i="1" dirty="0">
                <a:solidFill>
                  <a:srgbClr val="C00000"/>
                </a:solidFill>
              </a:rPr>
              <a:t>Ad agosto la domanda di lavoro è in calo spetto lo scorso luglio, </a:t>
            </a:r>
            <a:r>
              <a:rPr lang="it-IT" sz="1600" b="1" dirty="0"/>
              <a:t>con 5.780 entrate programmate dalle imprese      (-40,6%). Rispetto ad agosto 2022 le entrate diminuiscono di 230 unità (-3,8%).</a:t>
            </a:r>
          </a:p>
          <a:p>
            <a:r>
              <a:rPr lang="it-IT" sz="1600" b="1" i="1" dirty="0">
                <a:solidFill>
                  <a:srgbClr val="C00000"/>
                </a:solidFill>
              </a:rPr>
              <a:t> </a:t>
            </a:r>
          </a:p>
          <a:p>
            <a:r>
              <a:rPr lang="it-IT" sz="1600" b="1" i="1" dirty="0">
                <a:solidFill>
                  <a:srgbClr val="C00000"/>
                </a:solidFill>
              </a:rPr>
              <a:t>Nel trimestre agosto - ottobre 2023 si ha un totale di 29.550 opportunità di lavoro.</a:t>
            </a:r>
          </a:p>
          <a:p>
            <a:endParaRPr lang="it-IT" sz="1600" b="1" i="1" dirty="0">
              <a:solidFill>
                <a:srgbClr val="C00000"/>
              </a:solidFill>
            </a:endParaRPr>
          </a:p>
          <a:p>
            <a:r>
              <a:rPr lang="it-IT" sz="1600" b="1" dirty="0"/>
              <a:t>In leggero calo la </a:t>
            </a:r>
            <a:r>
              <a:rPr lang="it-IT" sz="1600" b="1" i="1" dirty="0">
                <a:solidFill>
                  <a:srgbClr val="C00000"/>
                </a:solidFill>
              </a:rPr>
              <a:t>difficoltà di reperimento, che interessa il 51,9% dei profili ricercati</a:t>
            </a:r>
            <a:r>
              <a:rPr lang="it-IT" sz="1600" b="1" dirty="0"/>
              <a:t>: rispetto ad agosto 2022 sono però più di 5 punti percentuali in più. La motivazione principalmente indicata dalle imprese è la </a:t>
            </a:r>
            <a:r>
              <a:rPr lang="it-IT" sz="1600" b="1" i="1" dirty="0">
                <a:solidFill>
                  <a:srgbClr val="C00000"/>
                </a:solidFill>
              </a:rPr>
              <a:t>“mancanza di candidati” </a:t>
            </a:r>
            <a:r>
              <a:rPr lang="it-IT" sz="1600" b="1" dirty="0"/>
              <a:t>per il 37% delle entrate, con una quota più di tre volte superiore all’altra motivazione, la </a:t>
            </a:r>
            <a:r>
              <a:rPr lang="it-IT" sz="1600" b="1" i="1" dirty="0">
                <a:solidFill>
                  <a:srgbClr val="C00000"/>
                </a:solidFill>
              </a:rPr>
              <a:t>“preparazione inadeguata” </a:t>
            </a:r>
            <a:r>
              <a:rPr lang="it-IT" sz="1600" b="1" dirty="0"/>
              <a:t>(12%).</a:t>
            </a:r>
          </a:p>
          <a:p>
            <a:r>
              <a:rPr lang="it-IT" sz="1600" b="1" dirty="0"/>
              <a:t>In particolare le difficoltà più elevate riguardano:</a:t>
            </a:r>
          </a:p>
          <a:p>
            <a:r>
              <a:rPr lang="it-IT" sz="1600" b="1" dirty="0"/>
              <a:t>•	20 Specialisti nelle scienze della vita (95,8%)</a:t>
            </a:r>
          </a:p>
          <a:p>
            <a:r>
              <a:rPr lang="it-IT" sz="1600" b="1" dirty="0"/>
              <a:t>•	90 Insegnanti nella formazione professionale, istruttori, allenatori, atleti (94,6%)</a:t>
            </a:r>
          </a:p>
          <a:p>
            <a:r>
              <a:rPr lang="it-IT" sz="1600" b="1" dirty="0"/>
              <a:t>•	60 Fonditori, saldatori, lattonieri, calderai, montatori di carpenteria metallica (91,5%)</a:t>
            </a:r>
          </a:p>
          <a:p>
            <a:r>
              <a:rPr lang="it-IT" sz="1600" b="1" dirty="0"/>
              <a:t> </a:t>
            </a:r>
          </a:p>
          <a:p>
            <a:r>
              <a:rPr lang="it-IT" sz="1600" b="1" dirty="0"/>
              <a:t>Le tre figure professionali più richieste concentreranno il 30% delle entrate previste:</a:t>
            </a:r>
          </a:p>
          <a:p>
            <a:r>
              <a:rPr lang="it-IT" sz="1600" b="1" dirty="0"/>
              <a:t>•	720 Esercenti ed addetti nelle attività di ristorazione</a:t>
            </a:r>
          </a:p>
          <a:p>
            <a:r>
              <a:rPr lang="it-IT" sz="1600" b="1" dirty="0"/>
              <a:t>•	550 Personale non qualificato nei servizi di pulizia</a:t>
            </a:r>
          </a:p>
          <a:p>
            <a:r>
              <a:rPr lang="it-IT" sz="1600" b="1" dirty="0"/>
              <a:t>•	450 Addetti alle vendite</a:t>
            </a:r>
          </a:p>
          <a:p>
            <a:r>
              <a:rPr lang="it-IT" sz="1600" b="1" dirty="0"/>
              <a:t> </a:t>
            </a:r>
          </a:p>
          <a:p>
            <a:r>
              <a:rPr lang="it-IT" sz="1600" b="1" dirty="0"/>
              <a:t>Riferimento: il bollettino e le tavole del mese di AGOSTO 2023.</a:t>
            </a:r>
          </a:p>
          <a:p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32851751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23527" y="620688"/>
            <a:ext cx="8492891" cy="5755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latin typeface="Times New Roman"/>
              </a:rPr>
              <a:t>Titoli di articoli ricevuti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in questo periodo </a:t>
            </a:r>
            <a:r>
              <a:rPr lang="it-IT" sz="1400" b="1" i="1" dirty="0">
                <a:latin typeface="Times New Roman"/>
              </a:rPr>
              <a:t>e riguardanti la Mancanza di Tecnici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endParaRPr lang="it-IT" sz="1400" dirty="0">
              <a:latin typeface="Times New Roman"/>
            </a:endParaRPr>
          </a:p>
          <a:p>
            <a:r>
              <a:rPr lang="it-IT" sz="1600" b="1" dirty="0">
                <a:latin typeface="Times New Roman"/>
              </a:rPr>
              <a:t>DESI 2022: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l’Italia migliora anche quest’anno, ma resta critico il nodo competenze</a:t>
            </a:r>
          </a:p>
          <a:p>
            <a:r>
              <a:rPr lang="it-IT" sz="1400" dirty="0">
                <a:latin typeface="Times New Roman"/>
              </a:rPr>
              <a:t>29 Luglio 2022 - Michela Stentella, Direttore testata www.forumpa.it</a:t>
            </a:r>
          </a:p>
          <a:p>
            <a:r>
              <a:rPr lang="it-IT" sz="1400" dirty="0">
                <a:latin typeface="Times New Roman"/>
              </a:rPr>
              <a:t>Nel DESI 2022, appena pubblicato, l’Italia sale dal 20esimo al 18esimo posto fra i 27 Stati membri. </a:t>
            </a:r>
          </a:p>
          <a:p>
            <a:r>
              <a:rPr lang="it-IT" sz="1400" dirty="0">
                <a:latin typeface="Times New Roman"/>
              </a:rPr>
              <a:t>Guadagniamo ancora posizioni, quindi, nell’indice generale sulla digitalizzazione dell’economia e della società. </a:t>
            </a:r>
          </a:p>
          <a:p>
            <a:r>
              <a:rPr lang="it-IT" sz="1400" dirty="0">
                <a:latin typeface="Times New Roman"/>
              </a:rPr>
              <a:t>Ma le indicazioni per i prossimi mesi e anni sono chiare: siamo ancora indietro rispetto alla media europea per utilizzo dei servizi pubblici digitali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e, come sempre, il tasto più dolente riguarda le competenze</a:t>
            </a:r>
            <a:r>
              <a:rPr lang="it-IT" sz="1400" dirty="0">
                <a:latin typeface="Times New Roman"/>
              </a:rPr>
              <a:t>.</a:t>
            </a:r>
          </a:p>
          <a:p>
            <a:endParaRPr lang="it-IT" sz="1400" dirty="0">
              <a:latin typeface="Times New Roman"/>
            </a:endParaRP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Posti di lavoro mai così dal '77. Cosa ci dicono i dati record</a:t>
            </a:r>
            <a:r>
              <a:rPr lang="it-IT" sz="1600" i="1" dirty="0">
                <a:solidFill>
                  <a:srgbClr val="C00000"/>
                </a:solidFill>
                <a:latin typeface="Times New Roman"/>
              </a:rPr>
              <a:t>. </a:t>
            </a:r>
          </a:p>
          <a:p>
            <a:r>
              <a:rPr lang="it-IT" sz="1400" dirty="0">
                <a:latin typeface="Times New Roman"/>
              </a:rPr>
              <a:t>Corriere della Sera - Dario Di Vico - 02/08/2022 </a:t>
            </a:r>
          </a:p>
          <a:p>
            <a:r>
              <a:rPr lang="it-IT" sz="1400" dirty="0">
                <a:latin typeface="Times New Roman"/>
              </a:rPr>
              <a:t>Più di 116 mila posti di lavori permanenti in un mese. I dati resi noti ieri dall'Istat su occupati e disoccupati presentano un lato straordinario. Dopo i risultati del Pil (+1,0% nel periodo aprile-giugno) ora anche l'indagine mensile sul lavoro ci racconta come il secondo trimestre del 2022 sia stato ancora un periodo di attività sostenuta, l'alta inflazione non ha depresso la domanda e quindi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industria e servizi hanno continuato a tirare</a:t>
            </a:r>
            <a:r>
              <a:rPr lang="it-IT" sz="1400" dirty="0">
                <a:latin typeface="Times New Roman"/>
              </a:rPr>
              <a:t>. </a:t>
            </a:r>
          </a:p>
          <a:p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Ed anche a produrre nuove occasioni di lavoro</a:t>
            </a:r>
            <a:r>
              <a:rPr lang="it-IT" sz="1400" dirty="0">
                <a:latin typeface="Times New Roman"/>
              </a:rPr>
              <a:t>. </a:t>
            </a:r>
          </a:p>
          <a:p>
            <a:endParaRPr lang="it-IT" sz="1400" dirty="0">
              <a:latin typeface="Times New Roman"/>
            </a:endParaRP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Abbiamo bisogno di creare una patente delle competenze</a:t>
            </a:r>
            <a:r>
              <a:rPr lang="it-IT" sz="1400" dirty="0">
                <a:latin typeface="Times New Roman"/>
              </a:rPr>
              <a:t>. </a:t>
            </a:r>
          </a:p>
          <a:p>
            <a:r>
              <a:rPr lang="it-IT" sz="1400" dirty="0">
                <a:latin typeface="Times New Roman"/>
              </a:rPr>
              <a:t>Il Sole 24 Ore - Gabriele Fava - 05/08/2022 </a:t>
            </a:r>
          </a:p>
          <a:p>
            <a:r>
              <a:rPr lang="it-IT" sz="1400" dirty="0">
                <a:latin typeface="Times New Roman"/>
              </a:rPr>
              <a:t>Per rendere competitivo con l'avanzare dei tempi il mondo del lavoro sarà necessario intervenire sia a favore delle imprese sia dei lavoratori.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Per i lavoratori sarà necessario sviluppare un piano per la formazione continua</a:t>
            </a:r>
            <a:r>
              <a:rPr lang="it-IT" sz="1400" dirty="0">
                <a:latin typeface="Times New Roman"/>
              </a:rPr>
              <a:t>. La finalità di tale manovra è di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istituire un sistema nazionale di "bollinatura" autorevole delle competenze </a:t>
            </a:r>
            <a:r>
              <a:rPr lang="it-IT" sz="1400" dirty="0">
                <a:latin typeface="Times New Roman"/>
              </a:rPr>
              <a:t>acquisite dalla forza lavoro che possa fungere da elemento distintivo del mercato del lavoro italiano. Una tale "patente delle competenze", favorirà la rapida assunzione o riassunzione, poiché ogni datore di lavoro sarà in condizione di conoscere in maniera certa le competenze possedute da ciascun candidato, con evidenti ricadute sulla qualità del lavoro finale.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0680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007B441-5312-499D-93C3-6E37886527FA}" type="slidenum">
              <a:rPr lang="it-I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81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251519" y="260648"/>
            <a:ext cx="8564899" cy="5970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it-IT" sz="1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Titoli di articoli ricevuti </a:t>
            </a: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recente </a:t>
            </a:r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riguardanti la Mancanza di Tecnici</a:t>
            </a: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685800">
              <a:defRPr/>
            </a:pPr>
            <a:endParaRPr lang="it-IT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Sole 24 Ore - Alessandro Rosina - 22/08/2022 </a:t>
            </a:r>
          </a:p>
          <a:p>
            <a:pPr defTabSz="685800">
              <a:defRPr/>
            </a:pP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Dare più peso ai giovani, una spinta verso il futuro</a:t>
            </a:r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685800"/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mondo in cui viviamo è sempre più indispensabile anticipare i cambiamenti e includere nelle scelte di oggi il benessere di domani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riesame del passato con 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scelte del presente che aprono verso il futuro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frenata, ancor più in Italia, soprattutto da tre ordini di fattori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primo è la 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difficoltà a interpretare il cambiamento e a gestire la complessità. 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secondo fattore è la 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bassa fiducia verso le istituzioni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terzo fattore è il 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mutamento della struttura demografica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dell'elettorato italiano. </a:t>
            </a:r>
          </a:p>
          <a:p>
            <a:pPr defTabSz="685800"/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combinazione di questi fattori ha depotenziato maggiormente il contributo dei giovani italiani, rispetto ai coetanei europei.</a:t>
            </a:r>
          </a:p>
          <a:p>
            <a:pPr defTabSz="685800"/>
            <a:endParaRPr lang="it-IT" sz="16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Stampa - Andrea </a:t>
            </a:r>
            <a:r>
              <a:rPr lang="it-IT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Gavosto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25/08/2022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685800"/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studiare di più è un vantaggio. </a:t>
            </a:r>
          </a:p>
          <a:p>
            <a:pPr defTabSz="685800"/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 dei pochi risultati su cui tutti gli studiosi concordano è che studiare di più è un vantaggio. 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è per quelli che migliorano le proprie prospettive lavorative e retributive. Questo è un punto 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ribadire con forza: salvo pochissime eccezioni. </a:t>
            </a:r>
          </a:p>
          <a:p>
            <a:pPr algn="ctr" defTabSz="685800"/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 oggi non studia si condanna a una vita meno gratificante, con stipendi da povertà. </a:t>
            </a:r>
          </a:p>
          <a:p>
            <a:pPr algn="ctr" defTabSz="685800"/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Urgente problema è che anche </a:t>
            </a:r>
            <a:r>
              <a:rPr lang="it-IT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 gli studenti che completano la scuola superiore, </a:t>
            </a:r>
          </a:p>
          <a:p>
            <a:pPr algn="ctr" defTabSz="685800"/>
            <a:r>
              <a:rPr lang="it-IT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 su due non raggiunge un livello di apprendimenti accettabile per il suo futuro, </a:t>
            </a:r>
          </a:p>
          <a:p>
            <a:pPr algn="ctr"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ci dicono i dati delle prove Invalsi. </a:t>
            </a:r>
            <a:endParaRPr lang="it-IT" sz="12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93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007B441-5312-499D-93C3-6E37886527FA}" type="slidenum">
              <a:rPr lang="it-I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82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251520" y="404663"/>
            <a:ext cx="8423430" cy="6032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it-IT" sz="1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Titoli di articoli ricevuti 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proprio adesso </a:t>
            </a: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riguardanti la Mancanza di Tecnici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685800">
              <a:defRPr/>
            </a:pPr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Repubblica - Affari Finanza - A. Fr. - 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19/09/2022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"Investire in capitale umano è l'unica strada possibile". </a:t>
            </a:r>
          </a:p>
          <a:p>
            <a:pPr defTabSz="685800"/>
            <a:r>
              <a:rPr lang="it-IT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Hannapel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**: </a:t>
            </a:r>
          </a:p>
          <a:p>
            <a:pPr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Investire sulle competenze è l'unica strada che abbiamo per rispondere alle sfide di questo tempo e proiettarci nel futuro. </a:t>
            </a:r>
          </a:p>
          <a:p>
            <a:pPr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**(Presidente e AD di Philip Morris Italia, Bologna)</a:t>
            </a: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tratta di 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sfida epocale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il nostro sistema Paese. Da uno studio emerge quanto l'Italia è in ritardo specie sulle competenze digitali.</a:t>
            </a:r>
          </a:p>
          <a:p>
            <a:pPr algn="ctr"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“Dobbiamo ridare centralità all'istruzione tecnico-scientifica”. </a:t>
            </a: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Cimminella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sviluppare una politica dei talenti:  la ‘fuga dei cervelli’ rallenta l'Italia. </a:t>
            </a: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fuga dei 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cervelli, che lasciano l'Italia in cerca di opportunità migliori all'estero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aggrava un gap di risorse umane specializzate che mette i freni allo sviluppo del Paese</a:t>
            </a: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sottolinea che l’Italia oggi è ultima nell'Ue per % di laureati in materie </a:t>
            </a:r>
            <a:r>
              <a:rPr lang="it-IT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Ict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defTabSz="685800"/>
            <a:endParaRPr lang="it-IT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endParaRPr lang="it-IT" sz="12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FE8F6A-0CF6-18B9-975B-162671031127}"/>
              </a:ext>
            </a:extLst>
          </p:cNvPr>
          <p:cNvSpPr txBox="1"/>
          <p:nvPr/>
        </p:nvSpPr>
        <p:spPr>
          <a:xfrm>
            <a:off x="179512" y="420916"/>
            <a:ext cx="8495438" cy="6032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it-IT" sz="1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Titoli di articoli ricevuti 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proprio adesso </a:t>
            </a: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riguardanti la Mancanza di Tecnici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685800">
              <a:defRPr/>
            </a:pPr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Repubblica - Affari Finanza - A. Fr. - 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19/09/2022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"Investire in capitale umano è l'unica strada possibile". </a:t>
            </a:r>
          </a:p>
          <a:p>
            <a:pPr defTabSz="685800"/>
            <a:r>
              <a:rPr lang="it-IT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Hannapel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**: </a:t>
            </a:r>
          </a:p>
          <a:p>
            <a:pPr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Investire sulle competenze è l'unica strada che abbiamo per rispondere alle sfide di questo tempo e proiettarci nel futuro. </a:t>
            </a:r>
          </a:p>
          <a:p>
            <a:pPr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**(Presidente e AD di Philip Morris Italia, Bologna)</a:t>
            </a: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tratta di 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sfida epocale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il nostro sistema Paese. Da uno studio emerge quanto l'Italia è in ritardo specie sulle competenze digitali.</a:t>
            </a:r>
          </a:p>
          <a:p>
            <a:pPr algn="ctr"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“Dobbiamo ridare centralità all'istruzione tecnico-scientifica”. </a:t>
            </a: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Cimminella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sviluppare una politica dei talenti:  la ‘fuga dei cervelli’ rallenta l'Italia. </a:t>
            </a: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fuga dei 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cervelli, che lasciano l'Italia in cerca di opportunità migliori all'estero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aggrava un gap di risorse umane specializzate che mette i freni allo sviluppo del Paese</a:t>
            </a: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sottolinea che l’Italia oggi è ultima nell'Ue per % di laureati in materie </a:t>
            </a:r>
            <a:r>
              <a:rPr lang="it-IT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Ict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defTabSz="685800"/>
            <a:endParaRPr lang="it-IT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endParaRPr lang="it-IT" sz="12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72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23528" y="260648"/>
            <a:ext cx="8568952" cy="64633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b="1" i="1" dirty="0">
              <a:latin typeface="Times New Roman"/>
            </a:endParaRPr>
          </a:p>
          <a:p>
            <a:pPr algn="ctr"/>
            <a:r>
              <a:rPr lang="it-IT" sz="1600" b="1" i="1" dirty="0">
                <a:latin typeface="Times New Roman"/>
              </a:rPr>
              <a:t>Articoli più attuali riguardanti la Mancanza di Tecnici.</a:t>
            </a:r>
          </a:p>
          <a:p>
            <a:pPr algn="ctr"/>
            <a:endParaRPr lang="it-IT" sz="1400" b="1" i="1" dirty="0">
              <a:latin typeface="Times New Roman"/>
            </a:endParaRP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Sole 24 Ore - Cristina Casadei - </a:t>
            </a: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28/09/2021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Pnrr</a:t>
            </a:r>
            <a:r>
              <a:rPr lang="it-IT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traina l'occupazione, attesi 700mila nuovi posti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Panorama - Guido Fontanelli - </a:t>
            </a: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29/09/2021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Cercasi dipendente disperatamente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PARADOSSI NAZIONALI.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Invece dei temuti licenziamenti, le aziende nel post-pandemia sono tornate ad assumere.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scarseggiano figure come saldatori, operai tessili e camerieri. Ma soprattutto gli ingegneri.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drammatico tsunami di licenziamenti era atteso dai sindacati alla fine del blocco del governo.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Invece già in un'intervista pubblicata il 23 giugno Panorama dichiarava: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«Il rischio di uno tsunami c'è, ma di richieste di personale, non di licenziamenti».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è così che è andata.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problema è che le imprese fanno fatica a trovare candidati</a:t>
            </a:r>
          </a:p>
          <a:p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Corriere della Sera - Diana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Cavalcoli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Rita Querzè - </a:t>
            </a: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01/10/2021 </a:t>
            </a:r>
          </a:p>
          <a:p>
            <a:r>
              <a:rPr lang="it-IT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Informatici, operai 4.0 e periti elettrotecnici. I lavori «introvabili».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Censis-Confcooperative: il mismatch costa 21 miliardi.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secondo trimestre di quest'anno l'indagine stima fossero 233 mila i lavoratori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le imprese italiane non riuscivano a reclutare. </a:t>
            </a:r>
          </a:p>
          <a:p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Stampa - CLAUDIA LUISE - </a:t>
            </a: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05/10/2021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Competenze digitali, stipendi più alti. Nel 2021 retribuzioni cresciute: +1.8%.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competenze digitali aumentano le retribuzioni e attenuano le differenze di genere e d'età.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Inoltre, nonostante un 2020 decisamente difficile e un 2021 tutto in salita, gli stipendi medi aumentano.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Indicazioni che emergono dall'11a edizione dell'indagine retributiva dell'Unione Industriali di Torino.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competenze hi-tech valgono in media una retribuzione annua più alta di duemila euro.</a:t>
            </a:r>
          </a:p>
          <a:p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1"/>
    </mc:Choice>
    <mc:Fallback xmlns="">
      <p:transition spd="slow" advTm="60451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539552" y="548680"/>
            <a:ext cx="8064896" cy="5963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b="1" i="1" dirty="0">
              <a:latin typeface="Times New Roman"/>
            </a:endParaRPr>
          </a:p>
          <a:p>
            <a:pPr algn="ctr"/>
            <a:r>
              <a:rPr lang="it-IT" sz="1600" b="1" i="1" dirty="0">
                <a:latin typeface="Times New Roman"/>
              </a:rPr>
              <a:t>Titoli di articoli ricevuti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di recente </a:t>
            </a:r>
            <a:r>
              <a:rPr lang="it-IT" sz="1600" b="1" i="1" dirty="0">
                <a:latin typeface="Times New Roman"/>
              </a:rPr>
              <a:t>e riguardanti la Mancanza di Tecnici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r>
              <a:rPr lang="it-IT" sz="1600" b="1" i="1" dirty="0">
                <a:latin typeface="Times New Roman"/>
              </a:rPr>
              <a:t> </a:t>
            </a: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Formazione continua: un mondo del lavoro in costante cambiamento richiede competenze sempre aggiornate</a:t>
            </a:r>
            <a:r>
              <a:rPr lang="it-IT" sz="1600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r>
              <a:rPr lang="it-IT" sz="1600" dirty="0">
                <a:latin typeface="Times New Roman"/>
              </a:rPr>
              <a:t>DIGITAL4HR - Talent Management - 20 Lug 2022, Patrizia Licata</a:t>
            </a:r>
          </a:p>
          <a:p>
            <a:r>
              <a:rPr lang="it-IT" sz="1600" dirty="0">
                <a:latin typeface="Times New Roman"/>
              </a:rPr>
              <a:t>Oggi è necessario fare leva su un processo di apprendimento, che non si esaurisce mai, che consenta di acquisire nuove conoscenze, hard e soft (e anche trasversali) utili a valorizzare la professionalità nel presente e nel futuro, a qualunque punto della carriera ci si trovi. È così che le persone acquisiscono gli strumenti e la forma mentis con cui reagire al meglio ai cambiamenti del mercato e, più in generale, della società.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Entro il 2026 assunti 1,3 milioni. Mancano laureati e diplomati</a:t>
            </a:r>
            <a:r>
              <a:rPr lang="it-IT" sz="1600" dirty="0">
                <a:latin typeface="Times New Roman"/>
              </a:rPr>
              <a:t>. </a:t>
            </a:r>
          </a:p>
          <a:p>
            <a:r>
              <a:rPr lang="it-IT" sz="1600" dirty="0">
                <a:latin typeface="Times New Roman"/>
              </a:rPr>
              <a:t>Il Sole 24 Ore - Giorgio </a:t>
            </a:r>
            <a:r>
              <a:rPr lang="it-IT" sz="1600" dirty="0" err="1">
                <a:latin typeface="Times New Roman"/>
              </a:rPr>
              <a:t>Pogliotti</a:t>
            </a:r>
            <a:r>
              <a:rPr lang="it-IT" sz="1600" dirty="0">
                <a:latin typeface="Times New Roman"/>
              </a:rPr>
              <a:t> Claudio Tucci - 26/07/2022 </a:t>
            </a:r>
          </a:p>
          <a:p>
            <a:r>
              <a:rPr lang="it-IT" sz="1600" dirty="0">
                <a:latin typeface="Times New Roman"/>
              </a:rPr>
              <a:t>Lavoro. Per Unioncamere-</a:t>
            </a:r>
            <a:r>
              <a:rPr lang="it-IT" sz="1600" dirty="0" err="1">
                <a:latin typeface="Times New Roman"/>
              </a:rPr>
              <a:t>Anpal</a:t>
            </a:r>
            <a:r>
              <a:rPr lang="it-IT" sz="1600" dirty="0">
                <a:latin typeface="Times New Roman"/>
              </a:rPr>
              <a:t> sarà impossibile trovare 470mila profili. Nei prossimi 5 anni le imprese avranno bisogno di 1,3 milioni di nuovi dipendenti. Ma già oggi si calcola che ci sono 470mila soggetti - laureati e diplomati - introvabili. Ad affermarlo sono le stime Unioncamere-</a:t>
            </a:r>
            <a:r>
              <a:rPr lang="it-IT" sz="1600" dirty="0" err="1">
                <a:latin typeface="Times New Roman"/>
              </a:rPr>
              <a:t>Anpal</a:t>
            </a:r>
            <a:r>
              <a:rPr lang="it-IT" sz="1600" dirty="0">
                <a:latin typeface="Times New Roman"/>
              </a:rPr>
              <a:t> 2022-2026. </a:t>
            </a:r>
          </a:p>
          <a:p>
            <a:endParaRPr lang="it-IT" sz="1600" dirty="0">
              <a:latin typeface="Times New Roman"/>
            </a:endParaRP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Italia senza figli: presto sarà tardi. </a:t>
            </a:r>
          </a:p>
          <a:p>
            <a:r>
              <a:rPr lang="it-IT" sz="1600" i="1" dirty="0">
                <a:latin typeface="Times New Roman"/>
              </a:rPr>
              <a:t>Corriere della Sera - Buone Notizie - Paolo Riva - 26/07/2022 </a:t>
            </a:r>
          </a:p>
          <a:p>
            <a:r>
              <a:rPr lang="it-IT" sz="1600" dirty="0">
                <a:latin typeface="Times New Roman"/>
              </a:rPr>
              <a:t>Per l'Italia la denatalità è un problema. Lo è da anni, in maniera sempre più marcata. </a:t>
            </a:r>
          </a:p>
          <a:p>
            <a:r>
              <a:rPr lang="it-IT" sz="1600" dirty="0">
                <a:latin typeface="Times New Roman"/>
              </a:rPr>
              <a:t>E ora anche il mondo politico sembra averne preso consapevolezza.</a:t>
            </a:r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38174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85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323527" y="620688"/>
            <a:ext cx="8492891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400" b="1" i="1" dirty="0">
              <a:latin typeface="Times New Roman"/>
            </a:endParaRPr>
          </a:p>
          <a:p>
            <a:pPr algn="ctr"/>
            <a:r>
              <a:rPr lang="it-IT" sz="1400" b="1" i="1" dirty="0">
                <a:latin typeface="Times New Roman"/>
              </a:rPr>
              <a:t>Titoli di articoli ricevuti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di recente </a:t>
            </a:r>
            <a:r>
              <a:rPr lang="it-IT" sz="1400" b="1" i="1" dirty="0">
                <a:latin typeface="Times New Roman"/>
              </a:rPr>
              <a:t>e riguardanti la Mancanza di Tecnici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endParaRPr lang="it-IT" sz="1400" dirty="0">
              <a:latin typeface="Times New Roman"/>
            </a:endParaRPr>
          </a:p>
          <a:p>
            <a:r>
              <a:rPr lang="it-IT" sz="1600" b="1" dirty="0">
                <a:latin typeface="Times New Roman"/>
              </a:rPr>
              <a:t>DESI 2022: 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l’Italia migliora anche quest’anno, ma resta critico il nodo competenze</a:t>
            </a:r>
          </a:p>
          <a:p>
            <a:r>
              <a:rPr lang="it-IT" sz="1400" dirty="0">
                <a:latin typeface="Times New Roman"/>
              </a:rPr>
              <a:t>29 Luglio 2022 - Michela Stentella, Direttore testata www.forumpa.it</a:t>
            </a:r>
          </a:p>
          <a:p>
            <a:r>
              <a:rPr lang="it-IT" sz="1400" dirty="0">
                <a:latin typeface="Times New Roman"/>
              </a:rPr>
              <a:t>Nel DESI 2022, appena pubblicato, l’Italia sale dal 20esimo al 18esimo posto fra i 27 Stati membri. </a:t>
            </a:r>
          </a:p>
          <a:p>
            <a:r>
              <a:rPr lang="it-IT" sz="1400" dirty="0">
                <a:latin typeface="Times New Roman"/>
              </a:rPr>
              <a:t>Guadagniamo ancora posizioni, quindi, nell’indice generale sulla digitalizzazione dell’economia e della società. </a:t>
            </a:r>
          </a:p>
          <a:p>
            <a:r>
              <a:rPr lang="it-IT" sz="1400" dirty="0">
                <a:latin typeface="Times New Roman"/>
              </a:rPr>
              <a:t>Ma le indicazioni per i prossimi mesi e anni sono chiare: siamo ancora indietro rispetto alla media europea per utilizzo dei servizi pubblici digitali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e, come sempre, il tasto più dolente riguarda le competenze</a:t>
            </a:r>
            <a:r>
              <a:rPr lang="it-IT" sz="1400" dirty="0">
                <a:latin typeface="Times New Roman"/>
              </a:rPr>
              <a:t>.</a:t>
            </a:r>
          </a:p>
          <a:p>
            <a:endParaRPr lang="it-IT" sz="1400" dirty="0">
              <a:latin typeface="Times New Roman"/>
            </a:endParaRP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Posti di lavoro mai così dal '77. Cosa ci dicono i dati record</a:t>
            </a:r>
            <a:r>
              <a:rPr lang="it-IT" sz="1600" i="1" dirty="0">
                <a:solidFill>
                  <a:srgbClr val="C00000"/>
                </a:solidFill>
                <a:latin typeface="Times New Roman"/>
              </a:rPr>
              <a:t>. </a:t>
            </a:r>
          </a:p>
          <a:p>
            <a:r>
              <a:rPr lang="it-IT" sz="1400" dirty="0">
                <a:latin typeface="Times New Roman"/>
              </a:rPr>
              <a:t>Corriere della Sera - Dario Di Vico - 02/08/2022 </a:t>
            </a:r>
          </a:p>
          <a:p>
            <a:r>
              <a:rPr lang="it-IT" sz="1400" dirty="0">
                <a:latin typeface="Times New Roman"/>
              </a:rPr>
              <a:t>Più di 116 mila posti di lavori permanenti in un mese. I dati resi noti ieri dall'Istat su occupati e disoccupati presentano un lato straordinario. Dopo i risultati del Pil (+1,0% nel periodo aprile-giugno) ora anche l'indagine mensile sul lavoro ci racconta come il secondo trimestre del 2022 sia stato ancora un periodo di attività sostenuta, l'alta inflazione non ha depresso la domanda e quindi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industria e servizi hanno continuato a tirare</a:t>
            </a:r>
            <a:r>
              <a:rPr lang="it-IT" sz="1400" dirty="0">
                <a:latin typeface="Times New Roman"/>
              </a:rPr>
              <a:t>. </a:t>
            </a:r>
          </a:p>
          <a:p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Ed anche a produrre nuove occasioni di lavoro</a:t>
            </a:r>
            <a:r>
              <a:rPr lang="it-IT" sz="1400" dirty="0">
                <a:latin typeface="Times New Roman"/>
              </a:rPr>
              <a:t>. </a:t>
            </a:r>
          </a:p>
          <a:p>
            <a:endParaRPr lang="it-IT" sz="1400" dirty="0">
              <a:latin typeface="Times New Roman"/>
            </a:endParaRP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Abbiamo bisogno di creare una patente delle competenze</a:t>
            </a:r>
            <a:r>
              <a:rPr lang="it-IT" sz="1400" dirty="0">
                <a:latin typeface="Times New Roman"/>
              </a:rPr>
              <a:t>. </a:t>
            </a:r>
          </a:p>
          <a:p>
            <a:r>
              <a:rPr lang="it-IT" sz="1400" dirty="0">
                <a:latin typeface="Times New Roman"/>
              </a:rPr>
              <a:t>Il Sole 24 Ore - Gabriele Fava - 05/08/2022 </a:t>
            </a:r>
          </a:p>
          <a:p>
            <a:r>
              <a:rPr lang="it-IT" sz="1400" dirty="0">
                <a:latin typeface="Times New Roman"/>
              </a:rPr>
              <a:t>Per rendere competitivo con l'avanzare dei tempi il mondo del lavoro sarà necessario intervenire sia a favore delle imprese sia dei lavoratori.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Per i lavoratori sarà necessario sviluppare un piano per la formazione continua</a:t>
            </a:r>
            <a:r>
              <a:rPr lang="it-IT" sz="1400" dirty="0">
                <a:latin typeface="Times New Roman"/>
              </a:rPr>
              <a:t>. La finalità di tale manovra è di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istituire un sistema nazionale di "bollinatura" autorevole delle competenze </a:t>
            </a:r>
            <a:r>
              <a:rPr lang="it-IT" sz="1400" dirty="0">
                <a:latin typeface="Times New Roman"/>
              </a:rPr>
              <a:t>acquisite dalla forza lavoro che possa fungere da elemento distintivo del mercato del lavoro italiano. Una tale "patente delle competenze", favorirà la rapida assunzione o riassunzione, poiché ogni datore di lavoro sarà in condizione di conoscere in maniera certa le competenze possedute da ciascun candidato, con evidenti ricadute sulla qualità del lavoro finale.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124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007B441-5312-499D-93C3-6E37886527FA}" type="slidenum">
              <a:rPr lang="it-I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86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251519" y="260648"/>
            <a:ext cx="8564899" cy="5970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it-IT" sz="1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Titoli di articoli ricevuti </a:t>
            </a: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recente </a:t>
            </a:r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riguardanti la Mancanza di Tecnici</a:t>
            </a: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685800">
              <a:defRPr/>
            </a:pPr>
            <a:endParaRPr lang="it-IT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Sole 24 Ore - Alessandro Rosina - 22/08/2022 </a:t>
            </a:r>
          </a:p>
          <a:p>
            <a:pPr defTabSz="685800">
              <a:defRPr/>
            </a:pP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Dare più peso ai giovani, una spinta verso il futuro</a:t>
            </a:r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685800"/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mondo in cui viviamo è sempre più indispensabile anticipare i cambiamenti e includere nelle scelte di oggi il benessere di domani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riesame del passato con 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scelte del presente che aprono verso il futuro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frenata, ancor più in Italia, soprattutto da tre ordini di fattori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primo è la 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difficoltà a interpretare il cambiamento e a gestire la complessità. 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secondo fattore è la 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bassa fiducia verso le istituzioni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terzo fattore è il 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mutamento della struttura demografica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dell'elettorato italiano. </a:t>
            </a:r>
          </a:p>
          <a:p>
            <a:pPr defTabSz="685800"/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combinazione di questi fattori ha depotenziato maggiormente il contributo dei giovani italiani, rispetto ai coetanei europei.</a:t>
            </a:r>
          </a:p>
          <a:p>
            <a:pPr defTabSz="685800"/>
            <a:endParaRPr lang="it-IT" sz="16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Stampa - Andrea </a:t>
            </a:r>
            <a:r>
              <a:rPr lang="it-IT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Gavosto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25/08/2022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685800"/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studiare di più è un vantaggio. </a:t>
            </a:r>
          </a:p>
          <a:p>
            <a:pPr defTabSz="685800"/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 dei pochi risultati su cui tutti gli studiosi concordano è che studiare di più è un vantaggio. 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è per quelli che migliorano le proprie prospettive lavorative e retributive. Questo è un punto </a:t>
            </a:r>
          </a:p>
          <a:p>
            <a:pPr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ribadire con forza: salvo pochissime eccezioni. </a:t>
            </a:r>
          </a:p>
          <a:p>
            <a:pPr algn="ctr" defTabSz="685800"/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 oggi non studia si condanna a una vita meno gratificante, con stipendi da povertà. </a:t>
            </a:r>
          </a:p>
          <a:p>
            <a:pPr algn="ctr" defTabSz="685800"/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Urgente problema è che anche </a:t>
            </a:r>
            <a:r>
              <a:rPr lang="it-IT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 gli studenti che completano la scuola superiore, </a:t>
            </a:r>
          </a:p>
          <a:p>
            <a:pPr algn="ctr" defTabSz="685800"/>
            <a:r>
              <a:rPr lang="it-IT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 su due non raggiunge un livello di apprendimenti accettabile per il suo futuro, </a:t>
            </a:r>
          </a:p>
          <a:p>
            <a:pPr algn="ctr" defTabSz="685800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ci dicono i dati delle prove Invalsi. </a:t>
            </a:r>
            <a:endParaRPr lang="it-IT" sz="12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18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007B441-5312-499D-93C3-6E37886527FA}" type="slidenum">
              <a:rPr lang="it-I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87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251520" y="404663"/>
            <a:ext cx="8423430" cy="6032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it-IT" sz="1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Titoli di articoli ricevuti 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proprio adesso </a:t>
            </a: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riguardanti la Mancanza di Tecnici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685800">
              <a:defRPr/>
            </a:pPr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Repubblica - Affari Finanza - A. Fr. - 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19/09/2022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"Investire in capitale umano è l'unica strada possibile". </a:t>
            </a:r>
          </a:p>
          <a:p>
            <a:pPr defTabSz="685800"/>
            <a:r>
              <a:rPr lang="it-IT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Hannapel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**: </a:t>
            </a:r>
          </a:p>
          <a:p>
            <a:pPr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Investire sulle competenze è l'unica strada che abbiamo per rispondere alle sfide di questo tempo e proiettarci nel futuro. </a:t>
            </a:r>
          </a:p>
          <a:p>
            <a:pPr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**(Presidente e AD di Philip Morris Italia, Bologna)</a:t>
            </a: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tratta di 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sfida epocale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il nostro sistema Paese. Da uno studio emerge quanto l'Italia è in ritardo specie sulle competenze digitali.</a:t>
            </a:r>
          </a:p>
          <a:p>
            <a:pPr algn="ctr"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“Dobbiamo ridare centralità all'istruzione tecnico-scientifica”. </a:t>
            </a: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Cimminella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sviluppare una politica dei talenti:  la ‘fuga dei cervelli’ rallenta l'Italia. </a:t>
            </a: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fuga dei 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cervelli, che lasciano l'Italia in cerca di opportunità migliori all'estero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aggrava un gap di risorse umane specializzate che mette i freni allo sviluppo del Paese</a:t>
            </a: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sottolinea che l’Italia oggi è ultima nell'Ue per % di laureati in materie </a:t>
            </a:r>
            <a:r>
              <a:rPr lang="it-IT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Ict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defTabSz="685800"/>
            <a:endParaRPr lang="it-IT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endParaRPr lang="it-IT" sz="12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FE8F6A-0CF6-18B9-975B-162671031127}"/>
              </a:ext>
            </a:extLst>
          </p:cNvPr>
          <p:cNvSpPr txBox="1"/>
          <p:nvPr/>
        </p:nvSpPr>
        <p:spPr>
          <a:xfrm>
            <a:off x="179512" y="420916"/>
            <a:ext cx="8495438" cy="6032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it-IT" sz="1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Titoli di articoli ricevuti in questi mesi e riguardanti la Mancanza di Tecnici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685800">
              <a:defRPr/>
            </a:pPr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Repubblica - Affari Finanza - A. Fr. - 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19/09/2022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"Investire in capitale umano è l'unica strada possibile". </a:t>
            </a:r>
          </a:p>
          <a:p>
            <a:pPr defTabSz="685800"/>
            <a:r>
              <a:rPr lang="it-IT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Hannapel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**: </a:t>
            </a:r>
          </a:p>
          <a:p>
            <a:pPr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Investire sulle competenze è l'unica strada che abbiamo per rispondere alle sfide di questo tempo e proiettarci nel futuro. </a:t>
            </a:r>
          </a:p>
          <a:p>
            <a:pPr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**(Presidente e AD di Philip Morris Italia, Bologna)</a:t>
            </a: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tratta di </a:t>
            </a: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sfida epocale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il nostro sistema Paese. Da uno studio emerge quanto l'Italia è in ritardo specie sulle competenze digitali.</a:t>
            </a:r>
          </a:p>
          <a:p>
            <a:pPr algn="ctr"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“Dobbiamo ridare centralità all'istruzione tecnico-scientifica”. </a:t>
            </a: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Cimminella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sviluppare una politica dei talenti:  la ‘fuga dei cervelli’ rallenta l'Italia. </a:t>
            </a:r>
          </a:p>
          <a:p>
            <a:pPr defTabSz="685800"/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fuga dei 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cervelli, che lasciano l'Italia in cerca di opportunità migliori all'estero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 defTabSz="685800"/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aggrava un gap di risorse umane specializzate che mette i freni allo sviluppo del Paese</a:t>
            </a: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defTabSz="685800"/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sottolinea che l’Italia oggi è ultima nell'Ue per % di laureati in materie </a:t>
            </a:r>
            <a:r>
              <a:rPr lang="it-IT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Ict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defTabSz="685800"/>
            <a:endParaRPr lang="it-IT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endParaRPr lang="it-IT" sz="12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1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0BDC355-7E68-4FFD-A45F-03DB2DFE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 sz="9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Franco Boccia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36679-555B-4EA8-9112-19DA5B61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007B441-5312-499D-93C3-6E37886527FA}" type="slidenum">
              <a:rPr lang="it-IT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88</a:t>
            </a:fld>
            <a:endParaRPr lang="it-IT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F0A58-3FB6-49A6-8465-22A788D3BF26}"/>
              </a:ext>
            </a:extLst>
          </p:cNvPr>
          <p:cNvSpPr txBox="1"/>
          <p:nvPr/>
        </p:nvSpPr>
        <p:spPr>
          <a:xfrm>
            <a:off x="262448" y="188640"/>
            <a:ext cx="8619103" cy="6455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it-IT" sz="1350" b="1" i="1" dirty="0">
              <a:solidFill>
                <a:prstClr val="black"/>
              </a:solidFill>
              <a:latin typeface="Times New Roman"/>
            </a:endParaRPr>
          </a:p>
          <a:p>
            <a:pPr algn="ctr" defTabSz="685800">
              <a:defRPr/>
            </a:pPr>
            <a:r>
              <a:rPr lang="it-IT" sz="1600" b="1" i="1" dirty="0">
                <a:solidFill>
                  <a:prstClr val="black"/>
                </a:solidFill>
                <a:latin typeface="Times New Roman"/>
              </a:rPr>
              <a:t>Titoli di articoli ricevuti proprio in questi mesi e riguardanti la Mancanza di Tecnici</a:t>
            </a:r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pPr defTabSz="685800">
              <a:defRPr/>
            </a:pPr>
            <a:endParaRPr lang="it-IT" sz="1600" dirty="0">
              <a:solidFill>
                <a:prstClr val="black"/>
              </a:solidFill>
              <a:latin typeface="Times New Roman"/>
            </a:endParaRPr>
          </a:p>
          <a:p>
            <a:pPr defTabSz="685800">
              <a:defRPr/>
            </a:pPr>
            <a:r>
              <a:rPr lang="it-IT" sz="1600" dirty="0">
                <a:latin typeface="Times New Roman" panose="02020603050405020304" pitchFamily="18" charset="0"/>
              </a:rPr>
              <a:t>Il Fatto Quotidiano - Antonello Caporale - 31/10/2022 </a:t>
            </a:r>
          </a:p>
          <a:p>
            <a:pPr defTabSz="685800">
              <a:defRPr/>
            </a:pP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"Non c'è futuro: il declino demografico è irreversibile”. </a:t>
            </a:r>
            <a:r>
              <a:rPr lang="it-IT" sz="1600" dirty="0">
                <a:latin typeface="Times New Roman" panose="02020603050405020304" pitchFamily="18" charset="0"/>
              </a:rPr>
              <a:t>Alessandro Rosina:  L ' Italia senza giovani. Alessandro Rosina è uno dei più apprezzati demografi italiani. Alla Cattolica di Milano.</a:t>
            </a:r>
          </a:p>
          <a:p>
            <a:pPr defTabSz="685800">
              <a:defRPr/>
            </a:pPr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" Forse non ci siamo capiti ed è venuta l 'ora di spiegarlo bene. ci aspetta un declino demografico irreversibile. Non possiamo fare altro che imitare la Germania ".</a:t>
            </a: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defTabSz="685800">
              <a:defRPr/>
            </a:pPr>
            <a:r>
              <a:rPr lang="it-IT" sz="1600" dirty="0">
                <a:latin typeface="Times New Roman" panose="02020603050405020304" pitchFamily="18" charset="0"/>
              </a:rPr>
              <a:t>Ha attratto talenti da ogni altro luogo fino a giungere al saldo demografico positivo. </a:t>
            </a:r>
          </a:p>
          <a:p>
            <a:pPr defTabSz="685800">
              <a:defRPr/>
            </a:pPr>
            <a:endParaRPr lang="it-IT" sz="1600" i="1" dirty="0">
              <a:latin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</a:rPr>
              <a:t>La Repubblica - Affari Finanza - Marco </a:t>
            </a:r>
            <a:r>
              <a:rPr lang="it-IT" sz="1600" dirty="0" err="1">
                <a:latin typeface="Times New Roman" panose="02020603050405020304" pitchFamily="18" charset="0"/>
              </a:rPr>
              <a:t>Frojo</a:t>
            </a:r>
            <a:r>
              <a:rPr lang="it-IT" sz="1600" dirty="0">
                <a:latin typeface="Times New Roman" panose="02020603050405020304" pitchFamily="18" charset="0"/>
              </a:rPr>
              <a:t> - 31/10/2022 </a:t>
            </a:r>
          </a:p>
          <a:p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Pochi laureati e nelle discipline del futuro: cresce il gap Italia-Ue. </a:t>
            </a:r>
          </a:p>
          <a:p>
            <a:r>
              <a:rPr lang="it-IT" sz="1600" dirty="0">
                <a:latin typeface="Times New Roman" panose="02020603050405020304" pitchFamily="18" charset="0"/>
              </a:rPr>
              <a:t>L'Istat rileva come </a:t>
            </a:r>
            <a:r>
              <a:rPr lang="it-IT" sz="1600" dirty="0" err="1">
                <a:latin typeface="Times New Roman" panose="02020603050405020304" pitchFamily="18" charset="0"/>
              </a:rPr>
              <a:t>ij</a:t>
            </a:r>
            <a:r>
              <a:rPr lang="it-IT" sz="1600" dirty="0">
                <a:latin typeface="Times New Roman" panose="02020603050405020304" pitchFamily="18" charset="0"/>
              </a:rPr>
              <a:t> Italia solo un cittadino su cinque (20,1%) ha un titolo di studio accademico: </a:t>
            </a:r>
          </a:p>
          <a:p>
            <a:r>
              <a:rPr lang="it-IT" sz="1600" dirty="0">
                <a:latin typeface="Times New Roman" panose="02020603050405020304" pitchFamily="18" charset="0"/>
              </a:rPr>
              <a:t>la media europea è uno su tre (32,8%). </a:t>
            </a:r>
          </a:p>
          <a:p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Il livello di istruzione dei cittadini italiani è più basso di quello degli altri grandi Paesi europei, </a:t>
            </a:r>
          </a:p>
          <a:p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e, dettaglio ancora più preoccupante, </a:t>
            </a:r>
          </a:p>
          <a:p>
            <a:pPr algn="ctr"/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il divario è in crescita invece che in riduzione</a:t>
            </a: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 mancano gli specialisti nelle materie cosiddette STEM a carattere scientifico-tecnologico</a:t>
            </a:r>
            <a:r>
              <a:rPr lang="it-IT" sz="1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it-IT" sz="1600" dirty="0">
              <a:latin typeface="Times New Roman" panose="02020603050405020304" pitchFamily="18" charset="0"/>
            </a:endParaRPr>
          </a:p>
          <a:p>
            <a:r>
              <a:rPr lang="it-IT" sz="1600" dirty="0">
                <a:solidFill>
                  <a:prstClr val="black"/>
                </a:solidFill>
                <a:latin typeface="Times New Roman"/>
              </a:rPr>
              <a:t>Corriere della Sera - Vincenzo Trione - 04/11/2022 </a:t>
            </a:r>
          </a:p>
          <a:p>
            <a:r>
              <a:rPr lang="it-IT" sz="1600" b="1" dirty="0">
                <a:solidFill>
                  <a:srgbClr val="C00000"/>
                </a:solidFill>
                <a:latin typeface="Times New Roman"/>
              </a:rPr>
              <a:t>I laureati della ‘cultura’ senza lavoro. </a:t>
            </a:r>
          </a:p>
          <a:p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L'Italia in Europa ha il maggior numero di studenti in ‘area solo culturale’.</a:t>
            </a:r>
          </a:p>
          <a:p>
            <a:r>
              <a:rPr lang="it-IT" sz="1600" dirty="0">
                <a:solidFill>
                  <a:prstClr val="black"/>
                </a:solidFill>
                <a:latin typeface="Times New Roman"/>
              </a:rPr>
              <a:t>400.000 circa, il 20%;  a fronte del 15% medio europeo (Eurostat 2020).</a:t>
            </a:r>
          </a:p>
          <a:p>
            <a:pPr algn="ctr"/>
            <a:r>
              <a:rPr lang="it-IT" sz="1600" dirty="0">
                <a:solidFill>
                  <a:prstClr val="black"/>
                </a:solidFill>
                <a:latin typeface="Times New Roman"/>
              </a:rPr>
              <a:t>Dalle nostre università ogni anno conseguono il titolo 80 mila giovani, </a:t>
            </a:r>
          </a:p>
          <a:p>
            <a:pPr algn="ctr"/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ma solo 30 mila riescono ad entrare nell'impiego culturale</a:t>
            </a:r>
            <a:r>
              <a:rPr lang="it-IT" sz="1600" dirty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algn="ctr"/>
            <a:r>
              <a:rPr lang="it-IT" sz="1600" b="1" i="1" dirty="0">
                <a:solidFill>
                  <a:srgbClr val="C00000"/>
                </a:solidFill>
                <a:latin typeface="Times New Roman"/>
              </a:rPr>
              <a:t>Dati preoccupanti</a:t>
            </a:r>
            <a:r>
              <a:rPr lang="it-IT" sz="1600" dirty="0">
                <a:solidFill>
                  <a:prstClr val="black"/>
                </a:solidFill>
                <a:latin typeface="Times New Roman"/>
              </a:rPr>
              <a:t>. Che richiederebbero una chiara e immediata risposta.</a:t>
            </a:r>
            <a:endParaRPr lang="it-IT" sz="12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06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89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60648"/>
            <a:ext cx="8363272" cy="60939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500" b="1" i="1" dirty="0"/>
          </a:p>
          <a:p>
            <a:pPr algn="ctr" defTabSz="685800">
              <a:defRPr/>
            </a:pPr>
            <a:r>
              <a:rPr lang="it-IT" b="1" i="1" dirty="0">
                <a:solidFill>
                  <a:prstClr val="black"/>
                </a:solidFill>
                <a:latin typeface="Times New Roman"/>
              </a:rPr>
              <a:t>Titoli di articoli ricevuti proprio di recente e riguardanti la Mancanza di Tecnici</a:t>
            </a:r>
            <a:r>
              <a:rPr lang="it-IT" b="1" i="1" dirty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pPr algn="ctr"/>
            <a:endParaRPr lang="it-IT" dirty="0"/>
          </a:p>
          <a:p>
            <a:r>
              <a:rPr lang="it-IT" b="1" dirty="0"/>
              <a:t>Da Redazione </a:t>
            </a:r>
            <a:r>
              <a:rPr lang="it-IT" b="1" dirty="0" err="1"/>
              <a:t>BitMAT</a:t>
            </a:r>
            <a:r>
              <a:rPr lang="it-IT" b="1" dirty="0"/>
              <a:t> -11/11/2022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Professioni digitali: c’è un forte mismatch tra skill richieste e la formazione.</a:t>
            </a:r>
          </a:p>
          <a:p>
            <a:r>
              <a:rPr lang="it-IT" dirty="0"/>
              <a:t>Il ‘white paper’ di EPICODE e SWG analizza il mondo delle professioni digitali. </a:t>
            </a:r>
          </a:p>
          <a:p>
            <a:r>
              <a:rPr lang="it-IT" dirty="0"/>
              <a:t>I giovani hanno tante opportunità ma </a:t>
            </a:r>
          </a:p>
          <a:p>
            <a:r>
              <a:rPr lang="it-IT" b="1" i="1" dirty="0"/>
              <a:t>mancano la sinergia istruzione-lavoro e il ricambio generazionale</a:t>
            </a:r>
            <a:r>
              <a:rPr lang="it-IT" dirty="0"/>
              <a:t>.</a:t>
            </a:r>
          </a:p>
          <a:p>
            <a:r>
              <a:rPr lang="it-IT" dirty="0"/>
              <a:t>EPICODE, società </a:t>
            </a:r>
            <a:r>
              <a:rPr lang="it-IT" dirty="0" err="1"/>
              <a:t>edu</a:t>
            </a:r>
            <a:r>
              <a:rPr lang="it-IT" dirty="0"/>
              <a:t>-tech, e SWG, istituto che progetta e realizza ricerche di mercato, </a:t>
            </a:r>
          </a:p>
          <a:p>
            <a:r>
              <a:rPr lang="it-IT" dirty="0"/>
              <a:t>presentano il White Paper “Digitalizzazione come sinonimo di competitività internazionale: sfide e opportunità del mercato del lavoro”.</a:t>
            </a:r>
          </a:p>
          <a:p>
            <a:endParaRPr lang="it-IT" dirty="0"/>
          </a:p>
          <a:p>
            <a:r>
              <a:rPr lang="it-IT" b="1" dirty="0"/>
              <a:t>Il Sole 24 Ore - G. </a:t>
            </a:r>
            <a:r>
              <a:rPr lang="it-IT" b="1" dirty="0" err="1"/>
              <a:t>Pog</a:t>
            </a:r>
            <a:r>
              <a:rPr lang="it-IT" b="1" dirty="0"/>
              <a:t>. Cl. T. - 08/12/2022 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Dai tecnici della salute agli ingegneri, introvabile il 45,3% dei profili richiesti</a:t>
            </a:r>
            <a:r>
              <a:rPr lang="it-IT" dirty="0"/>
              <a:t>. </a:t>
            </a:r>
          </a:p>
          <a:p>
            <a:r>
              <a:rPr lang="it-IT" dirty="0"/>
              <a:t>Riferimento Unioncamere: il bollettino e le tavole del mese di dicembre 2022.</a:t>
            </a:r>
          </a:p>
          <a:p>
            <a:endParaRPr lang="it-IT" dirty="0"/>
          </a:p>
          <a:p>
            <a:r>
              <a:rPr lang="it-IT" b="1" dirty="0"/>
              <a:t>Unioncamere - 14 </a:t>
            </a:r>
            <a:r>
              <a:rPr lang="it-IT" b="1" dirty="0" err="1"/>
              <a:t>Dic</a:t>
            </a:r>
            <a:r>
              <a:rPr lang="it-IT" b="1" dirty="0"/>
              <a:t> 2022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Competenze digitali, una risorsa che scarseggia: i problemi per le aziende e come risolverli.</a:t>
            </a:r>
          </a:p>
          <a:p>
            <a:r>
              <a:rPr lang="it-IT" dirty="0"/>
              <a:t>Giuseppe Tripoli, segretario generale di Unioncamere.</a:t>
            </a:r>
          </a:p>
          <a:p>
            <a:r>
              <a:rPr lang="it-IT" dirty="0"/>
              <a:t>Riferimento: il bollettino e le tavole del mese di dicembre 2022.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50184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Boccia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404664"/>
            <a:ext cx="8003232" cy="6301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350" dirty="0"/>
          </a:p>
          <a:p>
            <a:pPr algn="ctr"/>
            <a:r>
              <a:rPr lang="it-IT" b="1" i="1" dirty="0"/>
              <a:t>Vediamo pure cosa si dice sui </a:t>
            </a:r>
            <a:r>
              <a:rPr lang="it-IT" b="1" i="1" dirty="0">
                <a:solidFill>
                  <a:srgbClr val="C00000"/>
                </a:solidFill>
              </a:rPr>
              <a:t>posti di lavoro più ricercati</a:t>
            </a:r>
            <a:r>
              <a:rPr lang="it-IT" b="1" i="1" dirty="0"/>
              <a:t>.</a:t>
            </a:r>
          </a:p>
          <a:p>
            <a:pPr algn="ctr"/>
            <a:endParaRPr lang="it-IT" b="1" i="1" dirty="0"/>
          </a:p>
          <a:p>
            <a:pPr algn="ctr"/>
            <a:endParaRPr lang="it-IT" sz="1500" b="1" i="1" dirty="0"/>
          </a:p>
          <a:p>
            <a:pPr algn="ctr"/>
            <a:endParaRPr lang="it-IT" sz="1500" b="1" i="1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CC7E5C8-6AA0-6ACC-3A71-0041C7AE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08721"/>
            <a:ext cx="5742681" cy="275825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51D27DB-81AB-967A-A1D2-7925A1A1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720829"/>
            <a:ext cx="5742682" cy="28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296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682D0F-98C6-EDA8-D25E-E05E6D5FCDCB}"/>
              </a:ext>
            </a:extLst>
          </p:cNvPr>
          <p:cNvSpPr txBox="1"/>
          <p:nvPr/>
        </p:nvSpPr>
        <p:spPr>
          <a:xfrm>
            <a:off x="251519" y="404664"/>
            <a:ext cx="8568953" cy="5978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sz="1350" i="1" dirty="0"/>
          </a:p>
          <a:p>
            <a:pPr algn="ctr"/>
            <a:r>
              <a:rPr lang="it-IT" sz="1600" b="1" dirty="0">
                <a:latin typeface="Lucida Calligraphy" panose="03010101010101010101" pitchFamily="66" charset="0"/>
              </a:rPr>
              <a:t>E ….. INTANTO IN ITALIA ……</a:t>
            </a:r>
          </a:p>
          <a:p>
            <a:endParaRPr lang="it-IT" sz="1400" i="1" dirty="0"/>
          </a:p>
          <a:p>
            <a:r>
              <a:rPr lang="it-IT" sz="1400" i="1" dirty="0"/>
              <a:t>Il Sole24Ore - 08 aprile 2023 - Il Punto di Alberto Orioli</a:t>
            </a:r>
          </a:p>
          <a:p>
            <a:r>
              <a:rPr lang="it-IT" sz="1600" b="1" dirty="0">
                <a:latin typeface="Lucida Calligraphy" panose="03010101010101010101" pitchFamily="66" charset="0"/>
              </a:rPr>
              <a:t>La trappola demografica: </a:t>
            </a:r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meno bimbi e meno mamme.</a:t>
            </a:r>
          </a:p>
          <a:p>
            <a:endParaRPr lang="it-IT" sz="1400" dirty="0">
              <a:latin typeface="Lucida Calligraphy" panose="03010101010101010101" pitchFamily="66" charset="0"/>
            </a:endParaRPr>
          </a:p>
          <a:p>
            <a:pPr algn="ctr"/>
            <a:r>
              <a:rPr lang="it-IT" sz="1600" b="1" dirty="0">
                <a:latin typeface="Lucida Calligraphy" panose="03010101010101010101" pitchFamily="66" charset="0"/>
              </a:rPr>
              <a:t>Ormai è acquisizione comune</a:t>
            </a:r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: 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l'Italia è stritolata dalla ‘trappola demografica’</a:t>
            </a:r>
            <a:r>
              <a:rPr lang="it-IT" sz="1600" dirty="0">
                <a:solidFill>
                  <a:srgbClr val="C00000"/>
                </a:solidFill>
                <a:latin typeface="Lucida Calligraphy" panose="03010101010101010101" pitchFamily="66" charset="0"/>
              </a:rPr>
              <a:t>. </a:t>
            </a:r>
          </a:p>
          <a:p>
            <a:pPr algn="ctr"/>
            <a:endParaRPr lang="it-IT" sz="1400" dirty="0">
              <a:latin typeface="Lucida Calligraphy" panose="03010101010101010101" pitchFamily="66" charset="0"/>
            </a:endParaRPr>
          </a:p>
          <a:p>
            <a:pPr algn="ctr"/>
            <a:r>
              <a:rPr lang="it-IT" sz="1600" dirty="0">
                <a:latin typeface="Lucida Calligraphy" panose="03010101010101010101" pitchFamily="66" charset="0"/>
              </a:rPr>
              <a:t>Dall'Istat il dato che ci condanna: </a:t>
            </a:r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sono nati nel 2022 solo 393mila bambini</a:t>
            </a:r>
            <a:r>
              <a:rPr lang="it-IT" sz="1600" dirty="0">
                <a:latin typeface="Lucida Calligraphy" panose="03010101010101010101" pitchFamily="66" charset="0"/>
              </a:rPr>
              <a:t>. </a:t>
            </a:r>
          </a:p>
          <a:p>
            <a:pPr algn="ctr"/>
            <a:endParaRPr lang="it-IT" sz="1400" b="1" dirty="0">
              <a:latin typeface="Lucida Calligraphy" panose="03010101010101010101" pitchFamily="66" charset="0"/>
            </a:endParaRPr>
          </a:p>
          <a:p>
            <a:pPr algn="ctr"/>
            <a:r>
              <a:rPr lang="it-IT" sz="1600" b="1" dirty="0">
                <a:latin typeface="Lucida Calligraphy" panose="03010101010101010101" pitchFamily="66" charset="0"/>
              </a:rPr>
              <a:t>Stare sotto la soglia delle 400mila unità </a:t>
            </a:r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significa non avere il ‘minimo vitale’ </a:t>
            </a:r>
          </a:p>
          <a:p>
            <a:pPr algn="ctr"/>
            <a:r>
              <a:rPr lang="it-IT" sz="1400" b="1" dirty="0"/>
              <a:t>per garantire il ricambio generazionale sufficiente a garantire il Paese. </a:t>
            </a:r>
          </a:p>
          <a:p>
            <a:pPr algn="ctr"/>
            <a:r>
              <a:rPr lang="it-IT" sz="1400" b="1" dirty="0"/>
              <a:t>Poi il progressivo invecchiamento della popolazione significa soprattutto </a:t>
            </a:r>
          </a:p>
          <a:p>
            <a:pPr algn="ctr"/>
            <a:r>
              <a:rPr lang="it-IT" sz="1400" b="1" dirty="0"/>
              <a:t>il progressivo invecchiamento della popolazione femminile nelle età considerate convenzionalmente riproduttive.</a:t>
            </a:r>
          </a:p>
          <a:p>
            <a:pPr algn="ctr"/>
            <a:endParaRPr lang="it-IT" sz="1400" b="1" dirty="0">
              <a:latin typeface="Lucida Calligraphy" panose="03010101010101010101" pitchFamily="66" charset="0"/>
            </a:endParaRPr>
          </a:p>
          <a:p>
            <a:pPr algn="ctr"/>
            <a:r>
              <a:rPr lang="it-IT" sz="1600" b="1" dirty="0">
                <a:latin typeface="Lucida Calligraphy" panose="03010101010101010101" pitchFamily="66" charset="0"/>
              </a:rPr>
              <a:t>In Italia ci sono sempre meno figli per mamma e meno mamme future.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In sostanza potremmo dire che siamo sotto la ‘soglia di sopravvivenza’.</a:t>
            </a:r>
          </a:p>
          <a:p>
            <a:pPr algn="ctr"/>
            <a:endParaRPr lang="it-IT" sz="1400" b="1" dirty="0">
              <a:latin typeface="Lucida Calligraphy" panose="03010101010101010101" pitchFamily="66" charset="0"/>
            </a:endParaRPr>
          </a:p>
          <a:p>
            <a:pPr algn="ctr"/>
            <a:endParaRPr lang="it-IT" sz="1400" b="1" dirty="0">
              <a:latin typeface="Lucida Calligraphy" panose="03010101010101010101" pitchFamily="66" charset="0"/>
            </a:endParaRPr>
          </a:p>
          <a:p>
            <a:pPr algn="ctr"/>
            <a:r>
              <a:rPr lang="it-IT" sz="1400" b="1" dirty="0">
                <a:latin typeface="Lucida Calligraphy" panose="03010101010101010101" pitchFamily="66" charset="0"/>
              </a:rPr>
              <a:t>E poi:</a:t>
            </a:r>
          </a:p>
          <a:p>
            <a:pPr algn="ctr"/>
            <a:endParaRPr lang="it-IT" sz="1400" b="1" dirty="0">
              <a:solidFill>
                <a:srgbClr val="C00000"/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it-IT" sz="14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con le epidemie, la Co</a:t>
            </a:r>
            <a:r>
              <a:rPr lang="it-IT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2</a:t>
            </a:r>
            <a:r>
              <a:rPr lang="it-IT" sz="14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, il riscaldamento globale, la siccità, </a:t>
            </a:r>
            <a:r>
              <a:rPr lang="it-IT" sz="1400" b="1" dirty="0" err="1">
                <a:solidFill>
                  <a:srgbClr val="C00000"/>
                </a:solidFill>
                <a:latin typeface="Lucida Calligraphy" panose="03010101010101010101" pitchFamily="66" charset="0"/>
              </a:rPr>
              <a:t>ecc</a:t>
            </a:r>
            <a:r>
              <a:rPr lang="it-IT" sz="14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 …. ed anche la guerra.</a:t>
            </a:r>
          </a:p>
          <a:p>
            <a:pPr algn="ctr"/>
            <a:r>
              <a:rPr lang="it-IT" sz="1400" b="1" dirty="0">
                <a:latin typeface="Lucida Calligraphy" panose="03010101010101010101" pitchFamily="66" charset="0"/>
              </a:rPr>
              <a:t>La Domanda permane sempre: </a:t>
            </a:r>
            <a:r>
              <a:rPr lang="it-IT" sz="14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quindi cosa ci succederà ?</a:t>
            </a:r>
          </a:p>
          <a:p>
            <a:pPr algn="ctr"/>
            <a:endParaRPr lang="it-IT" sz="1350" b="1" dirty="0">
              <a:solidFill>
                <a:srgbClr val="C00000"/>
              </a:solidFill>
              <a:latin typeface="Lucida Calligraphy" panose="03010101010101010101" pitchFamily="66" charset="0"/>
            </a:endParaRPr>
          </a:p>
          <a:p>
            <a:pPr algn="ctr"/>
            <a:endParaRPr lang="it-IT" sz="1350" i="1" dirty="0"/>
          </a:p>
        </p:txBody>
      </p:sp>
    </p:spTree>
    <p:extLst>
      <p:ext uri="{BB962C8B-B14F-4D97-AF65-F5344CB8AC3E}">
        <p14:creationId xmlns:p14="http://schemas.microsoft.com/office/powerpoint/2010/main" val="2629064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5">
            <a:lumMod val="20000"/>
            <a:lumOff val="80000"/>
          </a:schemeClr>
        </a:solidFill>
        <a:ln>
          <a:solidFill>
            <a:srgbClr val="FF0000"/>
          </a:solidFill>
        </a:ln>
      </a:spPr>
      <a:bodyPr wrap="square" rtlCol="0">
        <a:spAutoFit/>
      </a:bodyPr>
      <a:lstStyle>
        <a:defPPr algn="ctr">
          <a:defRPr sz="1800" b="1" i="1" dirty="0">
            <a:solidFill>
              <a:srgbClr val="C00000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13379</Words>
  <Application>Microsoft Office PowerPoint</Application>
  <PresentationFormat>Presentazione su schermo (4:3)</PresentationFormat>
  <Paragraphs>1741</Paragraphs>
  <Slides>90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90</vt:i4>
      </vt:variant>
    </vt:vector>
  </HeadingPairs>
  <TitlesOfParts>
    <vt:vector size="96" baseType="lpstr">
      <vt:lpstr>Algerian</vt:lpstr>
      <vt:lpstr>Arial</vt:lpstr>
      <vt:lpstr>Calibri</vt:lpstr>
      <vt:lpstr>Lucida Calligraphy</vt:lpstr>
      <vt:lpstr>Times New Roman</vt:lpstr>
      <vt:lpstr>Tema di Office</vt:lpstr>
      <vt:lpstr> Dalla Rivoluzione Industriale …  all’epoca digitale (e poi 4.0, 5G, ecc…).  Mancanza di Tecnici - Nuovo  lavoro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Dalla Rivoluzione Industriale …  all’epoca digitale (e poi 4.0, 5G, ecc…).  Mancanza di Tecnici - Nuovo  lavoro ?</dc:title>
  <dc:creator>PERSONA</dc:creator>
  <cp:lastModifiedBy>Franco Boccia</cp:lastModifiedBy>
  <cp:revision>334</cp:revision>
  <dcterms:created xsi:type="dcterms:W3CDTF">2019-11-12T16:03:30Z</dcterms:created>
  <dcterms:modified xsi:type="dcterms:W3CDTF">2023-08-30T16:50:22Z</dcterms:modified>
</cp:coreProperties>
</file>